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75" r:id="rId22"/>
    <p:sldId id="282" r:id="rId23"/>
    <p:sldId id="276" r:id="rId24"/>
    <p:sldId id="277" r:id="rId25"/>
    <p:sldId id="283" r:id="rId26"/>
    <p:sldId id="278" r:id="rId27"/>
    <p:sldId id="279" r:id="rId28"/>
    <p:sldId id="280"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e9ef4b8e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e9ef4b8e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rPr>
              <a:t>Good afternoon, everyone.  Thank you for joining the May 2025 HOA Forum presented by the Colorado HOA Information &amp; Resource Center.  The topic of this month’s presentation is HOA Summer Maintenance Tips.  My name is Nick Altmann, I am the HOA Information Officer for the office.   I also have my colleagues Amanda Lopez and David Donnelly here with me today.  A couple of house keeping items before we get started, today’s presentation will be recorded and uploaded to the Division’s YouTube channel.  You can find the link to our channel at the end of this presentation, where you can view other videos about other HOA and Division topics.</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To ensure we can answer your questions as efficiently and effectively as possible, the Q&amp;A Feature is enabled for this presentation.  If throughout the session you have questions, please click the Q&amp;A icon at the bottom of your screen and we will do our best to answer your question at the end of the presentation. If we don’t get to your question, feel free to send us an email after.  Our contact information is included at the end of the presentation.  Lastly, the slides and a link to this video will be posted on our website within a couple days of this presentation. </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e1693629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e1693629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Purpose of this new law is to reduce barriers for owners’ to allow the owner to conserve water and save money.  This includes for any right-of-way or tree lawn that an owner may be responsible for maintaining.</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e1693629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e1693629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highlight>
                  <a:srgbClr val="FFFFFF"/>
                </a:highlight>
                <a:latin typeface="Trebuchet MS"/>
                <a:ea typeface="Trebuchet MS"/>
                <a:cs typeface="Trebuchet MS"/>
                <a:sym typeface="Trebuchet MS"/>
              </a:rPr>
              <a:t>When starting to draft a maintenance plan, consider having a reserve study done. This will allow the Board to get an idea of what’s coming up as far as maintenance and repair is concerned, and what the financial status of the HOA is in regards to availability of funds for maintenance. Next, collect all maintenance related information such as maintenance requirements for keeping warranties valid; maintenance recommendations in owner manuals; expected costs and timeframes for replacing equipment or making major repairs to components, and; your association’s maintenance responsibility policy, which is typically found in your governing documents. </a:t>
            </a:r>
            <a:endParaRPr sz="1200" dirty="0">
              <a:solidFill>
                <a:schemeClr val="dk1"/>
              </a:solidFill>
              <a:highlight>
                <a:srgbClr val="FFFFFF"/>
              </a:highlight>
              <a:latin typeface="Trebuchet MS"/>
              <a:ea typeface="Trebuchet MS"/>
              <a:cs typeface="Trebuchet MS"/>
              <a:sym typeface="Trebuchet MS"/>
            </a:endParaRPr>
          </a:p>
          <a:p>
            <a:pPr marL="0" lvl="0" indent="0" algn="l" rtl="0">
              <a:lnSpc>
                <a:spcPct val="115000"/>
              </a:lnSpc>
              <a:spcBef>
                <a:spcPts val="900"/>
              </a:spcBef>
              <a:spcAft>
                <a:spcPts val="0"/>
              </a:spcAft>
              <a:buNone/>
            </a:pPr>
            <a:endParaRPr sz="1200" dirty="0">
              <a:solidFill>
                <a:schemeClr val="dk1"/>
              </a:solidFill>
              <a:highlight>
                <a:srgbClr val="FFFFFF"/>
              </a:highlight>
              <a:latin typeface="Trebuchet MS"/>
              <a:ea typeface="Trebuchet MS"/>
              <a:cs typeface="Trebuchet MS"/>
              <a:sym typeface="Trebuchet MS"/>
            </a:endParaRPr>
          </a:p>
          <a:p>
            <a:pPr marL="0" lvl="0" indent="0" algn="l" rtl="0">
              <a:lnSpc>
                <a:spcPct val="115000"/>
              </a:lnSpc>
              <a:spcBef>
                <a:spcPts val="900"/>
              </a:spcBef>
              <a:spcAft>
                <a:spcPts val="0"/>
              </a:spcAft>
              <a:buClr>
                <a:schemeClr val="dk1"/>
              </a:buClr>
              <a:buSzPts val="1100"/>
              <a:buFont typeface="Arial"/>
              <a:buNone/>
            </a:pPr>
            <a:r>
              <a:rPr lang="en" sz="1200" dirty="0">
                <a:solidFill>
                  <a:schemeClr val="dk1"/>
                </a:solidFill>
                <a:highlight>
                  <a:srgbClr val="FFFFFF"/>
                </a:highlight>
                <a:latin typeface="Trebuchet MS"/>
                <a:ea typeface="Trebuchet MS"/>
                <a:cs typeface="Trebuchet MS"/>
                <a:sym typeface="Trebuchet MS"/>
              </a:rPr>
              <a:t>Gutters - Clear out any leaves and twigs accumulated over the Summer to ensure snowmelt can move freely away from the home in the Winter.  </a:t>
            </a:r>
            <a:endParaRPr sz="1200" dirty="0">
              <a:solidFill>
                <a:schemeClr val="dk1"/>
              </a:solidFill>
              <a:highlight>
                <a:srgbClr val="FFFFFF"/>
              </a:highlight>
              <a:latin typeface="Trebuchet MS"/>
              <a:ea typeface="Trebuchet MS"/>
              <a:cs typeface="Trebuchet MS"/>
              <a:sym typeface="Trebuchet MS"/>
            </a:endParaRPr>
          </a:p>
          <a:p>
            <a:pPr marL="0" lvl="0" indent="0" algn="l" rtl="0">
              <a:lnSpc>
                <a:spcPct val="115000"/>
              </a:lnSpc>
              <a:spcBef>
                <a:spcPts val="9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1693629b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1693629b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1693629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1693629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e1693629b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e1693629b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e1693629b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e1693629b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may qualify as a nuisance?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e1693629b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e1693629b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86294e5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86294e5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86294e56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86294e56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86294e5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86294e5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e9ef4b8e1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e9ef4b8e1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279FC927-61BD-E5BD-73E9-9AD2041B0CB6}"/>
            </a:ext>
          </a:extLst>
        </p:cNvPr>
        <p:cNvGrpSpPr/>
        <p:nvPr/>
      </p:nvGrpSpPr>
      <p:grpSpPr>
        <a:xfrm>
          <a:off x="0" y="0"/>
          <a:ext cx="0" cy="0"/>
          <a:chOff x="0" y="0"/>
          <a:chExt cx="0" cy="0"/>
        </a:xfrm>
      </p:grpSpPr>
      <p:sp>
        <p:nvSpPr>
          <p:cNvPr id="186" name="Google Shape;186;g3586294e561_0_5:notes">
            <a:extLst>
              <a:ext uri="{FF2B5EF4-FFF2-40B4-BE49-F238E27FC236}">
                <a16:creationId xmlns:a16="http://schemas.microsoft.com/office/drawing/2014/main" id="{2C70DA24-EF2E-03D7-0881-E957405B0B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86294e561_0_5:notes">
            <a:extLst>
              <a:ext uri="{FF2B5EF4-FFF2-40B4-BE49-F238E27FC236}">
                <a16:creationId xmlns:a16="http://schemas.microsoft.com/office/drawing/2014/main" id="{60AA07AC-EB8B-78A1-F8A8-2D549D35F5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8362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86294e56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86294e56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FDA5CE30-B626-397E-CAEF-E78C8A633D52}"/>
            </a:ext>
          </a:extLst>
        </p:cNvPr>
        <p:cNvGrpSpPr/>
        <p:nvPr/>
      </p:nvGrpSpPr>
      <p:grpSpPr>
        <a:xfrm>
          <a:off x="0" y="0"/>
          <a:ext cx="0" cy="0"/>
          <a:chOff x="0" y="0"/>
          <a:chExt cx="0" cy="0"/>
        </a:xfrm>
      </p:grpSpPr>
      <p:sp>
        <p:nvSpPr>
          <p:cNvPr id="194" name="Google Shape;194;g3586294e561_0_18:notes">
            <a:extLst>
              <a:ext uri="{FF2B5EF4-FFF2-40B4-BE49-F238E27FC236}">
                <a16:creationId xmlns:a16="http://schemas.microsoft.com/office/drawing/2014/main" id="{4F743BFB-1F9F-B455-B879-2FB65FCD83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86294e561_0_18:notes">
            <a:extLst>
              <a:ext uri="{FF2B5EF4-FFF2-40B4-BE49-F238E27FC236}">
                <a16:creationId xmlns:a16="http://schemas.microsoft.com/office/drawing/2014/main" id="{FA5DF2AE-F468-B902-C70E-74B182A1BE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498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eb7ebfba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eb7ebfba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2749bc7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2749bc7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D3BF7FEE-015A-3709-E03A-2B1657229F6A}"/>
            </a:ext>
          </a:extLst>
        </p:cNvPr>
        <p:cNvGrpSpPr/>
        <p:nvPr/>
      </p:nvGrpSpPr>
      <p:grpSpPr>
        <a:xfrm>
          <a:off x="0" y="0"/>
          <a:ext cx="0" cy="0"/>
          <a:chOff x="0" y="0"/>
          <a:chExt cx="0" cy="0"/>
        </a:xfrm>
      </p:grpSpPr>
      <p:sp>
        <p:nvSpPr>
          <p:cNvPr id="210" name="Google Shape;210;g35f2749bc71_0_1:notes">
            <a:extLst>
              <a:ext uri="{FF2B5EF4-FFF2-40B4-BE49-F238E27FC236}">
                <a16:creationId xmlns:a16="http://schemas.microsoft.com/office/drawing/2014/main" id="{19CC9999-4D8A-5017-7BB5-CEFC546C87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2749bc71_0_1:notes">
            <a:extLst>
              <a:ext uri="{FF2B5EF4-FFF2-40B4-BE49-F238E27FC236}">
                <a16:creationId xmlns:a16="http://schemas.microsoft.com/office/drawing/2014/main" id="{5757FB22-AE84-537E-91AD-9C165A3B50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495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b7ebfba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b7ebfba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1693629b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1693629b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1693629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1693629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e9ef4b8e1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e9ef4b8e1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e9ef4b8e1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e9ef4b8e1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eb7ebfba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eb7ebfba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e169362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e169362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1693629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169362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1693629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1693629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Statute does not specify whether the written notice must be first-class mail or certified mail, return receipt requested.  Standard U.S. mail is permissible.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1693629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1693629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dirty="0"/>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rebuchet MS" panose="020B0603020202020204" pitchFamily="34" charset="0"/>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dirty="0"/>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Trebuchet MS" panose="020B060302020202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rebuchet MS" panose="020B0603020202020204" pitchFamily="34" charset="0"/>
          <a:ea typeface="Trebuchet MS" panose="020B06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cpw.state.co.us/living-wildlif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hyperlink" Target="https://plantselect.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56975" y="138450"/>
            <a:ext cx="8520600" cy="1550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dirty="0"/>
              <a:t>The Colorado HOA Information &amp; Resource Center</a:t>
            </a:r>
            <a:endParaRPr sz="3600" dirty="0"/>
          </a:p>
        </p:txBody>
      </p:sp>
      <p:sp>
        <p:nvSpPr>
          <p:cNvPr id="55" name="Google Shape;55;p13"/>
          <p:cNvSpPr txBox="1">
            <a:spLocks noGrp="1"/>
          </p:cNvSpPr>
          <p:nvPr>
            <p:ph type="subTitle" idx="1"/>
          </p:nvPr>
        </p:nvSpPr>
        <p:spPr>
          <a:xfrm>
            <a:off x="256975" y="1974375"/>
            <a:ext cx="8520600" cy="1550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chemeClr val="tx1"/>
                </a:solidFill>
              </a:rPr>
              <a:t>HOA Forum: </a:t>
            </a:r>
            <a:r>
              <a:rPr lang="en" dirty="0">
                <a:solidFill>
                  <a:schemeClr val="tx1"/>
                </a:solidFill>
                <a:highlight>
                  <a:srgbClr val="FFFFFF"/>
                </a:highlight>
              </a:rPr>
              <a:t> </a:t>
            </a:r>
            <a:r>
              <a:rPr lang="en" i="1" dirty="0">
                <a:solidFill>
                  <a:schemeClr val="tx1"/>
                </a:solidFill>
                <a:highlight>
                  <a:srgbClr val="FFFFFF"/>
                </a:highlight>
              </a:rPr>
              <a:t>May showers (also) brings June flowers” – Helpful Summer Maintenance Tips for HOA Living</a:t>
            </a:r>
            <a:endParaRPr i="1" dirty="0">
              <a:solidFill>
                <a:schemeClr val="tx1"/>
              </a:solidFill>
            </a:endParaRPr>
          </a:p>
        </p:txBody>
      </p:sp>
      <p:sp>
        <p:nvSpPr>
          <p:cNvPr id="56" name="Google Shape;56;p13"/>
          <p:cNvSpPr txBox="1"/>
          <p:nvPr/>
        </p:nvSpPr>
        <p:spPr>
          <a:xfrm>
            <a:off x="2179975" y="3810300"/>
            <a:ext cx="46746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tx1"/>
                </a:solidFill>
                <a:latin typeface="Trebuchet MS" panose="020B0603020202020204" pitchFamily="34" charset="0"/>
              </a:rPr>
              <a:t>Friday, May 30, 2025</a:t>
            </a:r>
            <a:endParaRPr sz="2000" dirty="0">
              <a:solidFill>
                <a:schemeClr val="tx1"/>
              </a:solidFill>
              <a:latin typeface="Trebuchet MS" panose="020B0603020202020204" pitchFamily="34" charset="0"/>
            </a:endParaRPr>
          </a:p>
        </p:txBody>
      </p:sp>
      <p:pic>
        <p:nvPicPr>
          <p:cNvPr id="57" name="Google Shape;57;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75577" y="4230924"/>
            <a:ext cx="2834001" cy="714025"/>
          </a:xfrm>
          <a:prstGeom prst="rect">
            <a:avLst/>
          </a:prstGeom>
          <a:noFill/>
          <a:ln>
            <a:noFill/>
          </a:ln>
        </p:spPr>
      </p:pic>
      <p:sp>
        <p:nvSpPr>
          <p:cNvPr id="2" name="Slide Number Placeholder 1">
            <a:extLst>
              <a:ext uri="{FF2B5EF4-FFF2-40B4-BE49-F238E27FC236}">
                <a16:creationId xmlns:a16="http://schemas.microsoft.com/office/drawing/2014/main" id="{0C7EAD4C-3337-3A4F-FA2B-66D9F8E28760}"/>
              </a:ext>
            </a:extLst>
          </p:cNvPr>
          <p:cNvSpPr>
            <a:spLocks noGrp="1"/>
          </p:cNvSpPr>
          <p:nvPr>
            <p:ph type="sldNum" idx="12"/>
          </p:nvPr>
        </p:nvSpPr>
        <p:spPr/>
        <p:txBody>
          <a:bodyPr/>
          <a:lstStyle/>
          <a:p>
            <a:fld id="{00000000-1234-1234-1234-123412341234}" type="slidenum">
              <a:rPr lang="en" smtClean="0"/>
              <a:pPr/>
              <a:t>1</a:t>
            </a:fld>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200" dirty="0">
                <a:latin typeface="Trebuchet MS"/>
                <a:ea typeface="Trebuchet MS"/>
                <a:cs typeface="Trebuchet MS"/>
                <a:sym typeface="Trebuchet MS"/>
              </a:rPr>
              <a:t>Pre-approved Waterwise Garden Designs (con’t)</a:t>
            </a:r>
            <a:endParaRPr sz="3200" dirty="0">
              <a:latin typeface="Trebuchet MS"/>
              <a:ea typeface="Trebuchet MS"/>
              <a:cs typeface="Trebuchet MS"/>
              <a:sym typeface="Trebuchet MS"/>
            </a:endParaRPr>
          </a:p>
          <a:p>
            <a:pPr marL="0" lvl="0" indent="0" algn="ctr" rtl="0">
              <a:spcBef>
                <a:spcPts val="0"/>
              </a:spcBef>
              <a:spcAft>
                <a:spcPts val="0"/>
              </a:spcAft>
              <a:buSzPts val="990"/>
              <a:buNone/>
            </a:pPr>
            <a:endParaRPr sz="4020" dirty="0"/>
          </a:p>
        </p:txBody>
      </p:sp>
      <p:sp>
        <p:nvSpPr>
          <p:cNvPr id="123" name="Google Shape;123;p22"/>
          <p:cNvSpPr txBox="1">
            <a:spLocks noGrp="1"/>
          </p:cNvSpPr>
          <p:nvPr>
            <p:ph type="body" idx="1"/>
          </p:nvPr>
        </p:nvSpPr>
        <p:spPr>
          <a:xfrm>
            <a:off x="311700" y="1316625"/>
            <a:ext cx="8520600" cy="34164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191919"/>
              </a:buClr>
              <a:buSzPts val="2200"/>
              <a:buFont typeface="Trebuchet MS"/>
              <a:buChar char="●"/>
            </a:pPr>
            <a:r>
              <a:rPr lang="en" sz="2400" dirty="0">
                <a:solidFill>
                  <a:srgbClr val="191919"/>
                </a:solidFill>
                <a:latin typeface="Trebuchet MS"/>
                <a:ea typeface="Trebuchet MS"/>
                <a:cs typeface="Trebuchet MS"/>
                <a:sym typeface="Trebuchet MS"/>
              </a:rPr>
              <a:t>HOA must post the pre-approved garden designs on its public website (if any)</a:t>
            </a:r>
            <a:endParaRPr sz="2400" dirty="0">
              <a:solidFill>
                <a:srgbClr val="191919"/>
              </a:solidFill>
              <a:latin typeface="Trebuchet MS"/>
              <a:ea typeface="Trebuchet MS"/>
              <a:cs typeface="Trebuchet MS"/>
              <a:sym typeface="Trebuchet MS"/>
            </a:endParaRPr>
          </a:p>
          <a:p>
            <a:pPr marL="457200" lvl="0" indent="-368300" algn="l" rtl="0">
              <a:lnSpc>
                <a:spcPct val="100000"/>
              </a:lnSpc>
              <a:spcBef>
                <a:spcPts val="0"/>
              </a:spcBef>
              <a:spcAft>
                <a:spcPts val="0"/>
              </a:spcAft>
              <a:buClr>
                <a:srgbClr val="191919"/>
              </a:buClr>
              <a:buSzPts val="2200"/>
              <a:buFont typeface="Trebuchet MS"/>
              <a:buChar char="●"/>
            </a:pPr>
            <a:r>
              <a:rPr lang="en" sz="2400" b="1" dirty="0">
                <a:solidFill>
                  <a:srgbClr val="191919"/>
                </a:solidFill>
                <a:latin typeface="Trebuchet MS"/>
                <a:ea typeface="Trebuchet MS"/>
                <a:cs typeface="Trebuchet MS"/>
                <a:sym typeface="Trebuchet MS"/>
              </a:rPr>
              <a:t>OWNERS DO NOT NEED TO OBTAIN ARCHITECTURAL REVIEW APPROVAL FIRST!</a:t>
            </a:r>
            <a:r>
              <a:rPr lang="en" sz="2400" dirty="0">
                <a:solidFill>
                  <a:srgbClr val="191919"/>
                </a:solidFill>
                <a:latin typeface="Trebuchet MS"/>
                <a:ea typeface="Trebuchet MS"/>
                <a:cs typeface="Trebuchet MS"/>
                <a:sym typeface="Trebuchet MS"/>
              </a:rPr>
              <a:t>  As long as the owner has selected one of the HOAs pre-approved designs, the owners’ use of the design shall be considered to be in compliance with the HOAs aesthetic guidelines.</a:t>
            </a:r>
            <a:endParaRPr sz="2400" dirty="0">
              <a:solidFill>
                <a:srgbClr val="191919"/>
              </a:solidFill>
              <a:latin typeface="Trebuchet MS"/>
              <a:ea typeface="Trebuchet MS"/>
              <a:cs typeface="Trebuchet MS"/>
              <a:sym typeface="Trebuchet MS"/>
            </a:endParaRPr>
          </a:p>
          <a:p>
            <a:pPr marL="457200" lvl="0" indent="-368300" algn="l" rtl="0">
              <a:lnSpc>
                <a:spcPct val="100000"/>
              </a:lnSpc>
              <a:spcBef>
                <a:spcPts val="0"/>
              </a:spcBef>
              <a:spcAft>
                <a:spcPts val="0"/>
              </a:spcAft>
              <a:buClr>
                <a:srgbClr val="191919"/>
              </a:buClr>
              <a:buSzPts val="2200"/>
              <a:buFont typeface="Trebuchet MS"/>
              <a:buChar char="●"/>
            </a:pPr>
            <a:r>
              <a:rPr lang="en" sz="2400" dirty="0">
                <a:solidFill>
                  <a:srgbClr val="191919"/>
                </a:solidFill>
                <a:latin typeface="Trebuchet MS"/>
                <a:ea typeface="Trebuchet MS"/>
                <a:cs typeface="Trebuchet MS"/>
                <a:sym typeface="Trebuchet MS"/>
              </a:rPr>
              <a:t>Civil remedies available to unit owners who are affected by an HOAs violation of this section </a:t>
            </a:r>
            <a:endParaRPr sz="2400" dirty="0">
              <a:solidFill>
                <a:srgbClr val="191919"/>
              </a:solidFill>
              <a:latin typeface="Trebuchet MS"/>
              <a:ea typeface="Trebuchet MS"/>
              <a:cs typeface="Trebuchet MS"/>
              <a:sym typeface="Trebuchet MS"/>
            </a:endParaRPr>
          </a:p>
          <a:p>
            <a:pPr marL="457200" lvl="0" indent="-368300" algn="l" rtl="0">
              <a:lnSpc>
                <a:spcPct val="100000"/>
              </a:lnSpc>
              <a:spcBef>
                <a:spcPts val="0"/>
              </a:spcBef>
              <a:spcAft>
                <a:spcPts val="0"/>
              </a:spcAft>
              <a:buClr>
                <a:srgbClr val="191919"/>
              </a:buClr>
              <a:buSzPts val="2200"/>
              <a:buFont typeface="Trebuchet MS"/>
              <a:buChar char="●"/>
            </a:pPr>
            <a:r>
              <a:rPr lang="en" sz="2400" dirty="0">
                <a:solidFill>
                  <a:srgbClr val="191919"/>
                </a:solidFill>
                <a:latin typeface="Trebuchet MS"/>
                <a:ea typeface="Trebuchet MS"/>
                <a:cs typeface="Trebuchet MS"/>
                <a:sym typeface="Trebuchet MS"/>
              </a:rPr>
              <a:t>38-33.3-106.5(1)(i.5)(II), C.R.S.</a:t>
            </a:r>
            <a:endParaRPr sz="2400" dirty="0">
              <a:solidFill>
                <a:srgbClr val="191919"/>
              </a:solidFill>
              <a:latin typeface="Trebuchet MS"/>
              <a:ea typeface="Trebuchet MS"/>
              <a:cs typeface="Trebuchet MS"/>
              <a:sym typeface="Trebuchet MS"/>
            </a:endParaRPr>
          </a:p>
        </p:txBody>
      </p:sp>
      <p:pic>
        <p:nvPicPr>
          <p:cNvPr id="124" name="Google Shape;124;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306204"/>
            <a:ext cx="2834001" cy="714025"/>
          </a:xfrm>
          <a:prstGeom prst="rect">
            <a:avLst/>
          </a:prstGeom>
          <a:noFill/>
          <a:ln>
            <a:noFill/>
          </a:ln>
        </p:spPr>
      </p:pic>
      <p:sp>
        <p:nvSpPr>
          <p:cNvPr id="2" name="Slide Number Placeholder 1">
            <a:extLst>
              <a:ext uri="{FF2B5EF4-FFF2-40B4-BE49-F238E27FC236}">
                <a16:creationId xmlns:a16="http://schemas.microsoft.com/office/drawing/2014/main" id="{1D848C30-59C9-B370-F3BB-43470B176BAF}"/>
              </a:ext>
            </a:extLst>
          </p:cNvPr>
          <p:cNvSpPr>
            <a:spLocks noGrp="1"/>
          </p:cNvSpPr>
          <p:nvPr>
            <p:ph type="sldNum" idx="12"/>
          </p:nvPr>
        </p:nvSpPr>
        <p:spPr/>
        <p:txBody>
          <a:bodyPr/>
          <a:lstStyle/>
          <a:p>
            <a:fld id="{00000000-1234-1234-1234-123412341234}" type="slidenum">
              <a:rPr lang="en" smtClean="0"/>
              <a:pPr/>
              <a:t>10</a:t>
            </a:fld>
            <a:endParaRPr lang="e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Summer Maintenance Checklist	</a:t>
            </a:r>
            <a:endParaRPr sz="3200" dirty="0"/>
          </a:p>
        </p:txBody>
      </p:sp>
      <p:sp>
        <p:nvSpPr>
          <p:cNvPr id="131" name="Google Shape;131;p23"/>
          <p:cNvSpPr txBox="1">
            <a:spLocks noGrp="1"/>
          </p:cNvSpPr>
          <p:nvPr>
            <p:ph type="body" idx="1"/>
          </p:nvPr>
        </p:nvSpPr>
        <p:spPr>
          <a:xfrm>
            <a:off x="311700" y="1152475"/>
            <a:ext cx="8520600" cy="3416400"/>
          </a:xfrm>
          <a:prstGeom prst="rect">
            <a:avLst/>
          </a:prstGeom>
        </p:spPr>
        <p:txBody>
          <a:bodyPr spcFirstLastPara="1" wrap="square" lIns="91425" tIns="91425" rIns="91425" bIns="91425" numCol="2" anchor="t" anchorCtr="0">
            <a:noAutofit/>
          </a:bodyPr>
          <a:lstStyle/>
          <a:p>
            <a:pPr marL="457200" lvl="0" indent="-342900" algn="l" rtl="0">
              <a:spcBef>
                <a:spcPts val="0"/>
              </a:spcBef>
              <a:spcAft>
                <a:spcPts val="0"/>
              </a:spcAft>
              <a:buSzPts val="1800"/>
              <a:buAutoNum type="arabicPeriod"/>
            </a:pPr>
            <a:r>
              <a:rPr lang="en" sz="2400" dirty="0">
                <a:solidFill>
                  <a:schemeClr val="tx1"/>
                </a:solidFill>
              </a:rPr>
              <a:t>Outdoor pest control</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Sidewalks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Drainage</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Foundation</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Water faucets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Satellite dishes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Roofs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Gutters/Downspouts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Wood decks and patios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Pick up dog poop</a:t>
            </a:r>
            <a:endParaRPr sz="2400" dirty="0">
              <a:solidFill>
                <a:schemeClr val="tx1"/>
              </a:solidFill>
            </a:endParaRPr>
          </a:p>
        </p:txBody>
      </p:sp>
      <p:pic>
        <p:nvPicPr>
          <p:cNvPr id="132" name="Google Shape;132;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59034"/>
            <a:ext cx="2834001" cy="714025"/>
          </a:xfrm>
          <a:prstGeom prst="rect">
            <a:avLst/>
          </a:prstGeom>
          <a:noFill/>
          <a:ln>
            <a:noFill/>
          </a:ln>
        </p:spPr>
      </p:pic>
      <p:sp>
        <p:nvSpPr>
          <p:cNvPr id="2" name="Slide Number Placeholder 1">
            <a:extLst>
              <a:ext uri="{FF2B5EF4-FFF2-40B4-BE49-F238E27FC236}">
                <a16:creationId xmlns:a16="http://schemas.microsoft.com/office/drawing/2014/main" id="{44644EC0-21F5-EFAD-4600-62B2D7E6EA4D}"/>
              </a:ext>
            </a:extLst>
          </p:cNvPr>
          <p:cNvSpPr>
            <a:spLocks noGrp="1"/>
          </p:cNvSpPr>
          <p:nvPr>
            <p:ph type="sldNum" idx="12"/>
          </p:nvPr>
        </p:nvSpPr>
        <p:spPr/>
        <p:txBody>
          <a:bodyPr/>
          <a:lstStyle/>
          <a:p>
            <a:fld id="{00000000-1234-1234-1234-123412341234}" type="slidenum">
              <a:rPr lang="en" smtClean="0"/>
              <a:pPr/>
              <a:t>11</a:t>
            </a:fld>
            <a:endParaRPr lang="e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Summer Maintenance Checklist	(con’t)</a:t>
            </a:r>
            <a:endParaRPr dirty="0"/>
          </a:p>
        </p:txBody>
      </p:sp>
      <p:sp>
        <p:nvSpPr>
          <p:cNvPr id="138" name="Google Shape;138;p24"/>
          <p:cNvSpPr txBox="1">
            <a:spLocks noGrp="1"/>
          </p:cNvSpPr>
          <p:nvPr>
            <p:ph type="body" idx="1"/>
          </p:nvPr>
        </p:nvSpPr>
        <p:spPr>
          <a:xfrm>
            <a:off x="311700" y="1152475"/>
            <a:ext cx="8520600" cy="3416400"/>
          </a:xfrm>
          <a:prstGeom prst="rect">
            <a:avLst/>
          </a:prstGeom>
        </p:spPr>
        <p:txBody>
          <a:bodyPr spcFirstLastPara="1" wrap="square" lIns="91425" tIns="91425" rIns="91425" bIns="91425" numCol="2" anchor="t" anchorCtr="0">
            <a:noAutofit/>
          </a:bodyPr>
          <a:lstStyle/>
          <a:p>
            <a:pPr marL="457200" lvl="0" indent="-342900" algn="l" rtl="0">
              <a:spcBef>
                <a:spcPts val="0"/>
              </a:spcBef>
              <a:spcAft>
                <a:spcPts val="0"/>
              </a:spcAft>
              <a:buSzPts val="1800"/>
              <a:buAutoNum type="arabicPeriod"/>
            </a:pPr>
            <a:r>
              <a:rPr lang="en" sz="2400" dirty="0">
                <a:solidFill>
                  <a:schemeClr val="tx1"/>
                </a:solidFill>
              </a:rPr>
              <a:t>Roof interior inspection</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Attic vents and screens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Flooring</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Air conditioning units (condenser included)</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Hot water heaters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Water lines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Yards/lawns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Landscaping/trimming</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Fences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Gates</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Security Cameras</a:t>
            </a:r>
            <a:endParaRPr sz="2400" dirty="0">
              <a:solidFill>
                <a:schemeClr val="tx1"/>
              </a:solidFill>
            </a:endParaRPr>
          </a:p>
        </p:txBody>
      </p:sp>
      <p:pic>
        <p:nvPicPr>
          <p:cNvPr id="139" name="Google Shape;139;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59034"/>
            <a:ext cx="2834001" cy="714025"/>
          </a:xfrm>
          <a:prstGeom prst="rect">
            <a:avLst/>
          </a:prstGeom>
          <a:noFill/>
          <a:ln>
            <a:noFill/>
          </a:ln>
        </p:spPr>
      </p:pic>
      <p:sp>
        <p:nvSpPr>
          <p:cNvPr id="2" name="Slide Number Placeholder 1">
            <a:extLst>
              <a:ext uri="{FF2B5EF4-FFF2-40B4-BE49-F238E27FC236}">
                <a16:creationId xmlns:a16="http://schemas.microsoft.com/office/drawing/2014/main" id="{4DA0731D-225F-9388-CA76-11C018C0C19B}"/>
              </a:ext>
            </a:extLst>
          </p:cNvPr>
          <p:cNvSpPr>
            <a:spLocks noGrp="1"/>
          </p:cNvSpPr>
          <p:nvPr>
            <p:ph type="sldNum" idx="12"/>
          </p:nvPr>
        </p:nvSpPr>
        <p:spPr/>
        <p:txBody>
          <a:bodyPr/>
          <a:lstStyle/>
          <a:p>
            <a:fld id="{00000000-1234-1234-1234-123412341234}" type="slidenum">
              <a:rPr lang="en" smtClean="0"/>
              <a:pPr/>
              <a:t>12</a:t>
            </a:fld>
            <a:endParaRPr lang="e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Landscaping	</a:t>
            </a:r>
            <a:endParaRPr sz="3200" dirty="0"/>
          </a:p>
        </p:txBody>
      </p:sp>
      <p:sp>
        <p:nvSpPr>
          <p:cNvPr id="145" name="Google Shape;14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tx1"/>
                </a:solidFill>
              </a:rPr>
              <a:t>Lawns - ensure regular mowing, edging, and fertilization</a:t>
            </a:r>
            <a:endParaRPr sz="2000" dirty="0">
              <a:solidFill>
                <a:schemeClr val="tx1"/>
              </a:solidFill>
            </a:endParaRPr>
          </a:p>
          <a:p>
            <a:pPr marL="0" lvl="0" indent="0" algn="l" rtl="0">
              <a:spcBef>
                <a:spcPts val="1200"/>
              </a:spcBef>
              <a:spcAft>
                <a:spcPts val="0"/>
              </a:spcAft>
              <a:buNone/>
            </a:pPr>
            <a:r>
              <a:rPr lang="en" sz="2000" dirty="0">
                <a:solidFill>
                  <a:schemeClr val="tx1"/>
                </a:solidFill>
              </a:rPr>
              <a:t>Trees - trimming, remove dead or diseased plants, consult with an arborist</a:t>
            </a:r>
            <a:endParaRPr sz="2000" dirty="0">
              <a:solidFill>
                <a:schemeClr val="tx1"/>
              </a:solidFill>
            </a:endParaRPr>
          </a:p>
          <a:p>
            <a:pPr marL="0" lvl="0" indent="0" algn="l" rtl="0">
              <a:spcBef>
                <a:spcPts val="1200"/>
              </a:spcBef>
              <a:spcAft>
                <a:spcPts val="0"/>
              </a:spcAft>
              <a:buNone/>
            </a:pPr>
            <a:r>
              <a:rPr lang="en" sz="2000" dirty="0">
                <a:solidFill>
                  <a:schemeClr val="tx1"/>
                </a:solidFill>
              </a:rPr>
              <a:t>Garden - weeding, mulching</a:t>
            </a:r>
            <a:endParaRPr sz="2000" dirty="0">
              <a:solidFill>
                <a:schemeClr val="tx1"/>
              </a:solidFill>
            </a:endParaRPr>
          </a:p>
          <a:p>
            <a:pPr marL="0" lvl="0" indent="0" algn="l" rtl="0">
              <a:spcBef>
                <a:spcPts val="1200"/>
              </a:spcBef>
              <a:spcAft>
                <a:spcPts val="0"/>
              </a:spcAft>
              <a:buNone/>
            </a:pPr>
            <a:r>
              <a:rPr lang="en" sz="2000" dirty="0">
                <a:solidFill>
                  <a:schemeClr val="tx1"/>
                </a:solidFill>
              </a:rPr>
              <a:t>Irrigation - inspect for broken or leaking sprinkler heads, optimal coverage</a:t>
            </a:r>
            <a:endParaRPr sz="2000" dirty="0">
              <a:solidFill>
                <a:schemeClr val="tx1"/>
              </a:solidFill>
            </a:endParaRPr>
          </a:p>
          <a:p>
            <a:pPr marL="0" lvl="0" indent="0" algn="l" rtl="0">
              <a:spcBef>
                <a:spcPts val="1200"/>
              </a:spcBef>
              <a:spcAft>
                <a:spcPts val="1200"/>
              </a:spcAft>
              <a:buNone/>
            </a:pPr>
            <a:endParaRPr dirty="0"/>
          </a:p>
        </p:txBody>
      </p:sp>
      <p:pic>
        <p:nvPicPr>
          <p:cNvPr id="146" name="Google Shape;146;p25" descr="Patio and garden in rear of modern home (Provided by Getty Images)"/>
          <p:cNvPicPr preferRelativeResize="0"/>
          <p:nvPr/>
        </p:nvPicPr>
        <p:blipFill>
          <a:blip r:embed="rId3">
            <a:alphaModFix/>
          </a:blip>
          <a:stretch>
            <a:fillRect/>
          </a:stretch>
        </p:blipFill>
        <p:spPr>
          <a:xfrm>
            <a:off x="3363131" y="3779659"/>
            <a:ext cx="1848969" cy="1135481"/>
          </a:xfrm>
          <a:prstGeom prst="rect">
            <a:avLst/>
          </a:prstGeom>
          <a:noFill/>
          <a:ln>
            <a:noFill/>
          </a:ln>
        </p:spPr>
      </p:pic>
      <p:pic>
        <p:nvPicPr>
          <p:cNvPr id="147" name="Google Shape;147;p2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309999" y="4259034"/>
            <a:ext cx="2834001" cy="714025"/>
          </a:xfrm>
          <a:prstGeom prst="rect">
            <a:avLst/>
          </a:prstGeom>
          <a:noFill/>
          <a:ln>
            <a:noFill/>
          </a:ln>
        </p:spPr>
      </p:pic>
      <p:sp>
        <p:nvSpPr>
          <p:cNvPr id="2" name="Slide Number Placeholder 1">
            <a:extLst>
              <a:ext uri="{FF2B5EF4-FFF2-40B4-BE49-F238E27FC236}">
                <a16:creationId xmlns:a16="http://schemas.microsoft.com/office/drawing/2014/main" id="{3C99E94B-616C-5025-BBE3-253468FEC164}"/>
              </a:ext>
            </a:extLst>
          </p:cNvPr>
          <p:cNvSpPr>
            <a:spLocks noGrp="1"/>
          </p:cNvSpPr>
          <p:nvPr>
            <p:ph type="sldNum" idx="12"/>
          </p:nvPr>
        </p:nvSpPr>
        <p:spPr/>
        <p:txBody>
          <a:bodyPr/>
          <a:lstStyle/>
          <a:p>
            <a:fld id="{00000000-1234-1234-1234-123412341234}" type="slidenum">
              <a:rPr lang="en" smtClean="0"/>
              <a:pPr/>
              <a:t>13</a:t>
            </a:fld>
            <a:endParaRPr lang="e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Tips for Dealing with Nuisances</a:t>
            </a:r>
            <a:endParaRPr sz="3200" dirty="0"/>
          </a:p>
        </p:txBody>
      </p:sp>
      <p:sp>
        <p:nvSpPr>
          <p:cNvPr id="153" name="Google Shape;15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000" dirty="0">
                <a:solidFill>
                  <a:schemeClr val="tx1"/>
                </a:solidFill>
              </a:rPr>
              <a:t>Defined by Colorado courts as “Unreasonable interference with the use and enjoyment of property”</a:t>
            </a:r>
            <a:endParaRPr sz="2000" dirty="0">
              <a:solidFill>
                <a:schemeClr val="tx1"/>
              </a:solidFill>
            </a:endParaRPr>
          </a:p>
          <a:p>
            <a:pPr marL="457200" lvl="0" indent="-342900" algn="l" rtl="0">
              <a:spcBef>
                <a:spcPts val="0"/>
              </a:spcBef>
              <a:spcAft>
                <a:spcPts val="0"/>
              </a:spcAft>
              <a:buSzPts val="1800"/>
              <a:buChar char="●"/>
            </a:pPr>
            <a:r>
              <a:rPr lang="en" sz="2000" dirty="0">
                <a:solidFill>
                  <a:schemeClr val="tx1"/>
                </a:solidFill>
              </a:rPr>
              <a:t>Address the issue with the appropriate party</a:t>
            </a:r>
            <a:endParaRPr sz="2000" dirty="0">
              <a:solidFill>
                <a:schemeClr val="tx1"/>
              </a:solidFill>
            </a:endParaRPr>
          </a:p>
          <a:p>
            <a:pPr marL="914400" lvl="1" indent="-317500" algn="l" rtl="0">
              <a:spcBef>
                <a:spcPts val="0"/>
              </a:spcBef>
              <a:spcAft>
                <a:spcPts val="0"/>
              </a:spcAft>
              <a:buSzPts val="1400"/>
              <a:buChar char="○"/>
            </a:pPr>
            <a:r>
              <a:rPr lang="en" sz="2000" dirty="0">
                <a:solidFill>
                  <a:schemeClr val="tx1"/>
                </a:solidFill>
                <a:latin typeface="Trebuchet MS" panose="020B0603020202020204" pitchFamily="34" charset="0"/>
              </a:rPr>
              <a:t>Law enforcement</a:t>
            </a:r>
            <a:endParaRPr sz="2000" dirty="0">
              <a:solidFill>
                <a:schemeClr val="tx1"/>
              </a:solidFill>
              <a:latin typeface="Trebuchet MS" panose="020B0603020202020204" pitchFamily="34" charset="0"/>
            </a:endParaRPr>
          </a:p>
          <a:p>
            <a:pPr marL="914400" lvl="1" indent="-317500" algn="l" rtl="0">
              <a:spcBef>
                <a:spcPts val="0"/>
              </a:spcBef>
              <a:spcAft>
                <a:spcPts val="0"/>
              </a:spcAft>
              <a:buSzPts val="1400"/>
              <a:buChar char="○"/>
            </a:pPr>
            <a:r>
              <a:rPr lang="en" sz="2000" dirty="0">
                <a:solidFill>
                  <a:schemeClr val="tx1"/>
                </a:solidFill>
                <a:latin typeface="Trebuchet MS" panose="020B0603020202020204" pitchFamily="34" charset="0"/>
              </a:rPr>
              <a:t>Casual conversation with a neighbor</a:t>
            </a:r>
            <a:endParaRPr sz="2000" dirty="0">
              <a:solidFill>
                <a:schemeClr val="tx1"/>
              </a:solidFill>
              <a:latin typeface="Trebuchet MS" panose="020B0603020202020204" pitchFamily="34" charset="0"/>
            </a:endParaRPr>
          </a:p>
          <a:p>
            <a:pPr marL="914400" lvl="1" indent="-317500" algn="l" rtl="0">
              <a:spcBef>
                <a:spcPts val="0"/>
              </a:spcBef>
              <a:spcAft>
                <a:spcPts val="0"/>
              </a:spcAft>
              <a:buSzPts val="1400"/>
              <a:buChar char="○"/>
            </a:pPr>
            <a:r>
              <a:rPr lang="en" sz="2000" dirty="0">
                <a:solidFill>
                  <a:schemeClr val="tx1"/>
                </a:solidFill>
                <a:latin typeface="Trebuchet MS" panose="020B0603020202020204" pitchFamily="34" charset="0"/>
              </a:rPr>
              <a:t>Formal complaint to the association</a:t>
            </a:r>
            <a:endParaRPr sz="2000" dirty="0">
              <a:solidFill>
                <a:schemeClr val="tx1"/>
              </a:solidFill>
              <a:latin typeface="Trebuchet MS" panose="020B0603020202020204" pitchFamily="34" charset="0"/>
            </a:endParaRPr>
          </a:p>
          <a:p>
            <a:pPr marL="1371600" lvl="2" indent="-317500" algn="l" rtl="0">
              <a:spcBef>
                <a:spcPts val="0"/>
              </a:spcBef>
              <a:spcAft>
                <a:spcPts val="0"/>
              </a:spcAft>
              <a:buSzPts val="1400"/>
              <a:buChar char="■"/>
            </a:pPr>
            <a:r>
              <a:rPr lang="en" sz="2000" dirty="0">
                <a:solidFill>
                  <a:schemeClr val="tx1"/>
                </a:solidFill>
                <a:latin typeface="Trebuchet MS" panose="020B0603020202020204" pitchFamily="34" charset="0"/>
              </a:rPr>
              <a:t>Courteous Correspondence will win the day!</a:t>
            </a:r>
            <a:endParaRPr sz="2000" dirty="0">
              <a:solidFill>
                <a:schemeClr val="tx1"/>
              </a:solidFill>
              <a:latin typeface="Trebuchet MS" panose="020B0603020202020204" pitchFamily="34" charset="0"/>
            </a:endParaRPr>
          </a:p>
          <a:p>
            <a:pPr marL="457200" lvl="0" indent="-342900" algn="l" rtl="0">
              <a:spcBef>
                <a:spcPts val="0"/>
              </a:spcBef>
              <a:spcAft>
                <a:spcPts val="0"/>
              </a:spcAft>
              <a:buSzPts val="1800"/>
              <a:buChar char="●"/>
            </a:pPr>
            <a:r>
              <a:rPr lang="en" sz="2000" dirty="0">
                <a:solidFill>
                  <a:schemeClr val="tx1"/>
                </a:solidFill>
              </a:rPr>
              <a:t>Document any incident which lead to the nuisance</a:t>
            </a:r>
            <a:endParaRPr sz="2000" dirty="0">
              <a:solidFill>
                <a:schemeClr val="tx1"/>
              </a:solidFill>
            </a:endParaRPr>
          </a:p>
          <a:p>
            <a:pPr marL="457200" lvl="0" indent="-342900" algn="l" rtl="0">
              <a:spcBef>
                <a:spcPts val="0"/>
              </a:spcBef>
              <a:spcAft>
                <a:spcPts val="0"/>
              </a:spcAft>
              <a:buSzPts val="1800"/>
              <a:buChar char="●"/>
            </a:pPr>
            <a:r>
              <a:rPr lang="en" sz="2000" dirty="0">
                <a:solidFill>
                  <a:schemeClr val="tx1"/>
                </a:solidFill>
              </a:rPr>
              <a:t>Check association policy on nuisances</a:t>
            </a:r>
            <a:endParaRPr sz="2000" dirty="0">
              <a:solidFill>
                <a:schemeClr val="tx1"/>
              </a:solidFill>
            </a:endParaRPr>
          </a:p>
          <a:p>
            <a:pPr marL="457200" lvl="0" indent="-342900" algn="l" rtl="0">
              <a:spcBef>
                <a:spcPts val="0"/>
              </a:spcBef>
              <a:spcAft>
                <a:spcPts val="0"/>
              </a:spcAft>
              <a:buSzPts val="1800"/>
              <a:buChar char="●"/>
            </a:pPr>
            <a:r>
              <a:rPr lang="en" sz="2000" dirty="0">
                <a:solidFill>
                  <a:schemeClr val="tx1"/>
                </a:solidFill>
              </a:rPr>
              <a:t>Colorado Judicial Branch Office of Dispute Resolution</a:t>
            </a:r>
            <a:endParaRPr sz="2000" dirty="0">
              <a:solidFill>
                <a:schemeClr val="tx1"/>
              </a:solidFill>
            </a:endParaRPr>
          </a:p>
        </p:txBody>
      </p:sp>
      <p:pic>
        <p:nvPicPr>
          <p:cNvPr id="154" name="Google Shape;154;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43978" y="4395542"/>
            <a:ext cx="1914041" cy="661275"/>
          </a:xfrm>
          <a:prstGeom prst="rect">
            <a:avLst/>
          </a:prstGeom>
          <a:noFill/>
          <a:ln>
            <a:noFill/>
          </a:ln>
        </p:spPr>
      </p:pic>
      <p:sp>
        <p:nvSpPr>
          <p:cNvPr id="2" name="Slide Number Placeholder 1">
            <a:extLst>
              <a:ext uri="{FF2B5EF4-FFF2-40B4-BE49-F238E27FC236}">
                <a16:creationId xmlns:a16="http://schemas.microsoft.com/office/drawing/2014/main" id="{7B822285-4A07-0D84-2745-BC0C27718223}"/>
              </a:ext>
            </a:extLst>
          </p:cNvPr>
          <p:cNvSpPr>
            <a:spLocks noGrp="1"/>
          </p:cNvSpPr>
          <p:nvPr>
            <p:ph type="sldNum" idx="12"/>
          </p:nvPr>
        </p:nvSpPr>
        <p:spPr/>
        <p:txBody>
          <a:bodyPr/>
          <a:lstStyle/>
          <a:p>
            <a:fld id="{00000000-1234-1234-1234-123412341234}" type="slidenum">
              <a:rPr lang="en" smtClean="0"/>
              <a:pPr/>
              <a:t>14</a:t>
            </a:fld>
            <a:endParaRPr lang="e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Nuisances – topics to consider</a:t>
            </a:r>
            <a:endParaRPr sz="3200" dirty="0"/>
          </a:p>
        </p:txBody>
      </p:sp>
      <p:sp>
        <p:nvSpPr>
          <p:cNvPr id="160" name="Google Shape;16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sz="2400" dirty="0">
                <a:solidFill>
                  <a:schemeClr val="tx1"/>
                </a:solidFill>
              </a:rPr>
              <a:t>Type of neighborhood;</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The nature of the wrong complained of;</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Proximity of those alleging injury;</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Frequency/duration;</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Continuity;</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Damage or degree of injury; and,</a:t>
            </a:r>
            <a:endParaRPr sz="2400" dirty="0">
              <a:solidFill>
                <a:schemeClr val="tx1"/>
              </a:solidFill>
            </a:endParaRPr>
          </a:p>
          <a:p>
            <a:pPr marL="457200" lvl="0" indent="-342900" algn="l" rtl="0">
              <a:spcBef>
                <a:spcPts val="0"/>
              </a:spcBef>
              <a:spcAft>
                <a:spcPts val="0"/>
              </a:spcAft>
              <a:buSzPts val="1800"/>
              <a:buAutoNum type="arabicPeriod"/>
            </a:pPr>
            <a:r>
              <a:rPr lang="en" sz="2400" dirty="0">
                <a:solidFill>
                  <a:schemeClr val="tx1"/>
                </a:solidFill>
              </a:rPr>
              <a:t>Number of complaining parties</a:t>
            </a:r>
            <a:endParaRPr sz="2400" dirty="0">
              <a:solidFill>
                <a:schemeClr val="tx1"/>
              </a:solidFill>
            </a:endParaRPr>
          </a:p>
        </p:txBody>
      </p:sp>
      <p:pic>
        <p:nvPicPr>
          <p:cNvPr id="161" name="Google Shape;161;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11862"/>
            <a:ext cx="2834001" cy="714025"/>
          </a:xfrm>
          <a:prstGeom prst="rect">
            <a:avLst/>
          </a:prstGeom>
          <a:noFill/>
          <a:ln>
            <a:noFill/>
          </a:ln>
        </p:spPr>
      </p:pic>
      <p:sp>
        <p:nvSpPr>
          <p:cNvPr id="2" name="Slide Number Placeholder 1">
            <a:extLst>
              <a:ext uri="{FF2B5EF4-FFF2-40B4-BE49-F238E27FC236}">
                <a16:creationId xmlns:a16="http://schemas.microsoft.com/office/drawing/2014/main" id="{53C75F1D-9F00-B614-4C1B-6E3BB3078B62}"/>
              </a:ext>
            </a:extLst>
          </p:cNvPr>
          <p:cNvSpPr>
            <a:spLocks noGrp="1"/>
          </p:cNvSpPr>
          <p:nvPr>
            <p:ph type="sldNum" idx="12"/>
          </p:nvPr>
        </p:nvSpPr>
        <p:spPr/>
        <p:txBody>
          <a:bodyPr/>
          <a:lstStyle/>
          <a:p>
            <a:fld id="{00000000-1234-1234-1234-123412341234}" type="slidenum">
              <a:rPr lang="en" smtClean="0"/>
              <a:pPr/>
              <a:t>15</a:t>
            </a:fld>
            <a:endParaRPr lang="e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Additional Tips</a:t>
            </a:r>
            <a:endParaRPr sz="3200" dirty="0"/>
          </a:p>
        </p:txBody>
      </p:sp>
      <p:sp>
        <p:nvSpPr>
          <p:cNvPr id="167" name="Google Shape;16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85750" indent="-285750"/>
            <a:r>
              <a:rPr lang="en" sz="2400" dirty="0">
                <a:solidFill>
                  <a:schemeClr val="tx1"/>
                </a:solidFill>
              </a:rPr>
              <a:t>Create a regular maintenance schedule and stick to it</a:t>
            </a:r>
            <a:endParaRPr sz="2400" dirty="0">
              <a:solidFill>
                <a:schemeClr val="tx1"/>
              </a:solidFill>
            </a:endParaRPr>
          </a:p>
          <a:p>
            <a:pPr marL="285750" indent="-285750">
              <a:spcBef>
                <a:spcPts val="1200"/>
              </a:spcBef>
            </a:pPr>
            <a:r>
              <a:rPr lang="en" sz="2400" dirty="0">
                <a:solidFill>
                  <a:schemeClr val="tx1"/>
                </a:solidFill>
              </a:rPr>
              <a:t>Keep receipts - dates, costs and names of contractors </a:t>
            </a:r>
            <a:endParaRPr sz="2400" dirty="0">
              <a:solidFill>
                <a:schemeClr val="tx1"/>
              </a:solidFill>
            </a:endParaRPr>
          </a:p>
          <a:p>
            <a:pPr marL="285750" indent="-285750">
              <a:spcBef>
                <a:spcPts val="1200"/>
              </a:spcBef>
            </a:pPr>
            <a:r>
              <a:rPr lang="en" sz="2400" dirty="0">
                <a:solidFill>
                  <a:schemeClr val="tx1"/>
                </a:solidFill>
              </a:rPr>
              <a:t>Communicate well with owners</a:t>
            </a:r>
            <a:endParaRPr sz="2400" dirty="0">
              <a:solidFill>
                <a:schemeClr val="tx1"/>
              </a:solidFill>
            </a:endParaRPr>
          </a:p>
          <a:p>
            <a:pPr marL="285750" indent="-285750">
              <a:spcBef>
                <a:spcPts val="1200"/>
              </a:spcBef>
            </a:pPr>
            <a:r>
              <a:rPr lang="en" sz="2400" dirty="0">
                <a:solidFill>
                  <a:schemeClr val="tx1"/>
                </a:solidFill>
              </a:rPr>
              <a:t>Consult with professionals</a:t>
            </a:r>
            <a:endParaRPr sz="2400" dirty="0">
              <a:solidFill>
                <a:schemeClr val="tx1"/>
              </a:solidFill>
            </a:endParaRPr>
          </a:p>
          <a:p>
            <a:pPr marL="285750" indent="-285750">
              <a:spcBef>
                <a:spcPts val="1200"/>
              </a:spcBef>
            </a:pPr>
            <a:r>
              <a:rPr lang="en" sz="2400" dirty="0">
                <a:solidFill>
                  <a:schemeClr val="tx1"/>
                </a:solidFill>
              </a:rPr>
              <a:t>Consider conducting a reserve study</a:t>
            </a:r>
            <a:endParaRPr sz="2400" dirty="0">
              <a:solidFill>
                <a:schemeClr val="tx1"/>
              </a:solidFill>
            </a:endParaRPr>
          </a:p>
          <a:p>
            <a:pPr marL="0" lvl="0" indent="0" algn="l" rtl="0">
              <a:spcBef>
                <a:spcPts val="1200"/>
              </a:spcBef>
              <a:spcAft>
                <a:spcPts val="1200"/>
              </a:spcAft>
              <a:buNone/>
            </a:pPr>
            <a:endParaRPr dirty="0"/>
          </a:p>
        </p:txBody>
      </p:sp>
      <p:pic>
        <p:nvPicPr>
          <p:cNvPr id="168" name="Google Shape;168;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59034"/>
            <a:ext cx="2834001" cy="714025"/>
          </a:xfrm>
          <a:prstGeom prst="rect">
            <a:avLst/>
          </a:prstGeom>
          <a:noFill/>
          <a:ln>
            <a:noFill/>
          </a:ln>
        </p:spPr>
      </p:pic>
      <p:sp>
        <p:nvSpPr>
          <p:cNvPr id="2" name="Slide Number Placeholder 1">
            <a:extLst>
              <a:ext uri="{FF2B5EF4-FFF2-40B4-BE49-F238E27FC236}">
                <a16:creationId xmlns:a16="http://schemas.microsoft.com/office/drawing/2014/main" id="{FBC13870-6572-4A35-3675-E21D9AD40C02}"/>
              </a:ext>
            </a:extLst>
          </p:cNvPr>
          <p:cNvSpPr>
            <a:spLocks noGrp="1"/>
          </p:cNvSpPr>
          <p:nvPr>
            <p:ph type="sldNum" idx="12"/>
          </p:nvPr>
        </p:nvSpPr>
        <p:spPr/>
        <p:txBody>
          <a:bodyPr/>
          <a:lstStyle/>
          <a:p>
            <a:fld id="{00000000-1234-1234-1234-123412341234}" type="slidenum">
              <a:rPr lang="en" smtClean="0"/>
              <a:pPr/>
              <a:t>16</a:t>
            </a:fld>
            <a:endParaRPr lang="e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163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dirty="0">
                <a:latin typeface="Trebuchet MS"/>
                <a:ea typeface="Trebuchet MS"/>
                <a:cs typeface="Trebuchet MS"/>
                <a:sym typeface="Trebuchet MS"/>
              </a:rPr>
              <a:t>Flag Guidelines </a:t>
            </a:r>
            <a:endParaRPr sz="3200" dirty="0">
              <a:latin typeface="Trebuchet MS"/>
              <a:ea typeface="Trebuchet MS"/>
              <a:cs typeface="Trebuchet MS"/>
              <a:sym typeface="Trebuchet MS"/>
            </a:endParaRPr>
          </a:p>
        </p:txBody>
      </p:sp>
      <p:sp>
        <p:nvSpPr>
          <p:cNvPr id="174" name="Google Shape;174;p29"/>
          <p:cNvSpPr txBox="1">
            <a:spLocks noGrp="1"/>
          </p:cNvSpPr>
          <p:nvPr>
            <p:ph type="body" idx="1"/>
          </p:nvPr>
        </p:nvSpPr>
        <p:spPr>
          <a:xfrm>
            <a:off x="311700" y="784550"/>
            <a:ext cx="8520600"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Char char="●"/>
            </a:pPr>
            <a:r>
              <a:rPr lang="en" sz="2000" dirty="0">
                <a:solidFill>
                  <a:schemeClr val="dk1"/>
                </a:solidFill>
                <a:latin typeface="Trebuchet MS"/>
                <a:ea typeface="Trebuchet MS"/>
                <a:cs typeface="Trebuchet MS"/>
                <a:sym typeface="Trebuchet MS"/>
              </a:rPr>
              <a:t>Sections 38-33.3-106.5(1)(a) &amp; (c) of the Colorado Common Interest Ownership Act (“CCIOA”) only allow associations to "adopt reasonable, </a:t>
            </a:r>
            <a:r>
              <a:rPr lang="en" sz="2000" b="1" u="sng" dirty="0">
                <a:solidFill>
                  <a:schemeClr val="dk1"/>
                </a:solidFill>
                <a:latin typeface="Trebuchet MS"/>
                <a:ea typeface="Trebuchet MS"/>
                <a:cs typeface="Trebuchet MS"/>
                <a:sym typeface="Trebuchet MS"/>
              </a:rPr>
              <a:t>content-neutral</a:t>
            </a:r>
            <a:r>
              <a:rPr lang="en" sz="2000" dirty="0">
                <a:solidFill>
                  <a:schemeClr val="dk1"/>
                </a:solidFill>
                <a:latin typeface="Trebuchet MS"/>
                <a:ea typeface="Trebuchet MS"/>
                <a:cs typeface="Trebuchet MS"/>
                <a:sym typeface="Trebuchet MS"/>
              </a:rPr>
              <a:t> rules to regulate the number, location, and size of signs, flags and flagpoles</a:t>
            </a:r>
            <a:endParaRPr sz="2000" dirty="0">
              <a:solidFill>
                <a:schemeClr val="dk1"/>
              </a:solidFill>
              <a:latin typeface="Trebuchet MS"/>
              <a:ea typeface="Trebuchet MS"/>
              <a:cs typeface="Trebuchet MS"/>
              <a:sym typeface="Trebuchet MS"/>
            </a:endParaRPr>
          </a:p>
          <a:p>
            <a:pPr marL="457200" lvl="0" indent="-349250" algn="l" rtl="0">
              <a:lnSpc>
                <a:spcPct val="100000"/>
              </a:lnSpc>
              <a:spcBef>
                <a:spcPts val="0"/>
              </a:spcBef>
              <a:spcAft>
                <a:spcPts val="0"/>
              </a:spcAft>
              <a:buClr>
                <a:schemeClr val="dk1"/>
              </a:buClr>
              <a:buSzPts val="1900"/>
              <a:buFont typeface="Trebuchet MS"/>
              <a:buChar char="●"/>
            </a:pPr>
            <a:r>
              <a:rPr lang="en" sz="2000" dirty="0">
                <a:solidFill>
                  <a:schemeClr val="dk1"/>
                </a:solidFill>
                <a:latin typeface="Trebuchet MS"/>
                <a:ea typeface="Trebuchet MS"/>
                <a:cs typeface="Trebuchet MS"/>
                <a:sym typeface="Trebuchet MS"/>
              </a:rPr>
              <a:t>HOA may not "prohibit or regulate the display of window signs or yard signs on the basis of their subject matter, message, or content; except that the association may prohibit signs bearing commercial messages </a:t>
            </a:r>
            <a:endParaRPr sz="2000" dirty="0">
              <a:solidFill>
                <a:schemeClr val="dk1"/>
              </a:solidFill>
              <a:latin typeface="Trebuchet MS"/>
              <a:ea typeface="Trebuchet MS"/>
              <a:cs typeface="Trebuchet MS"/>
              <a:sym typeface="Trebuchet MS"/>
            </a:endParaRPr>
          </a:p>
          <a:p>
            <a:pPr marL="457200" lvl="0" indent="-349250" algn="l" rtl="0">
              <a:lnSpc>
                <a:spcPct val="100000"/>
              </a:lnSpc>
              <a:spcBef>
                <a:spcPts val="0"/>
              </a:spcBef>
              <a:spcAft>
                <a:spcPts val="0"/>
              </a:spcAft>
              <a:buClr>
                <a:schemeClr val="dk1"/>
              </a:buClr>
              <a:buSzPts val="1900"/>
              <a:buFont typeface="Trebuchet MS"/>
              <a:buChar char="●"/>
            </a:pPr>
            <a:r>
              <a:rPr lang="en" sz="2000" dirty="0">
                <a:solidFill>
                  <a:schemeClr val="dk1"/>
                </a:solidFill>
                <a:latin typeface="Trebuchet MS"/>
                <a:ea typeface="Trebuchet MS"/>
                <a:cs typeface="Trebuchet MS"/>
                <a:sym typeface="Trebuchet MS"/>
              </a:rPr>
              <a:t>Reasonableness" is a legal standard that ultimately requires legal expertise which the HOA Center is unable to provide </a:t>
            </a:r>
            <a:endParaRPr sz="2000" dirty="0">
              <a:solidFill>
                <a:schemeClr val="dk1"/>
              </a:solidFill>
              <a:latin typeface="Trebuchet MS"/>
              <a:ea typeface="Trebuchet MS"/>
              <a:cs typeface="Trebuchet MS"/>
              <a:sym typeface="Trebuchet MS"/>
            </a:endParaRPr>
          </a:p>
        </p:txBody>
      </p:sp>
      <p:pic>
        <p:nvPicPr>
          <p:cNvPr id="175" name="Google Shape;175;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66725" y="4351142"/>
            <a:ext cx="2477275" cy="624150"/>
          </a:xfrm>
          <a:prstGeom prst="rect">
            <a:avLst/>
          </a:prstGeom>
          <a:noFill/>
          <a:ln>
            <a:noFill/>
          </a:ln>
        </p:spPr>
      </p:pic>
      <p:pic>
        <p:nvPicPr>
          <p:cNvPr id="176" name="Google Shape;176;p2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068009" y="3965600"/>
            <a:ext cx="2323692" cy="1095826"/>
          </a:xfrm>
          <a:prstGeom prst="rect">
            <a:avLst/>
          </a:prstGeom>
          <a:noFill/>
          <a:ln>
            <a:noFill/>
          </a:ln>
        </p:spPr>
      </p:pic>
      <p:sp>
        <p:nvSpPr>
          <p:cNvPr id="2" name="Slide Number Placeholder 1">
            <a:extLst>
              <a:ext uri="{FF2B5EF4-FFF2-40B4-BE49-F238E27FC236}">
                <a16:creationId xmlns:a16="http://schemas.microsoft.com/office/drawing/2014/main" id="{178CAA51-DEE8-E18D-555D-DAC883E5FA9C}"/>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17</a:t>
            </a:fld>
            <a:endParaRPr lang="e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600" dirty="0">
                <a:solidFill>
                  <a:srgbClr val="191919"/>
                </a:solidFill>
                <a:ea typeface="Times New Roman"/>
                <a:cs typeface="Times New Roman"/>
                <a:sym typeface="Times New Roman"/>
              </a:rPr>
              <a:t>Prepare Summer Amenities</a:t>
            </a:r>
            <a:endParaRPr sz="3600" dirty="0">
              <a:solidFill>
                <a:srgbClr val="191919"/>
              </a:solidFill>
              <a:ea typeface="Times New Roman"/>
              <a:cs typeface="Times New Roman"/>
              <a:sym typeface="Times New Roman"/>
            </a:endParaRPr>
          </a:p>
          <a:p>
            <a:pPr marL="0" lvl="0" indent="0" algn="l" rtl="0">
              <a:spcBef>
                <a:spcPts val="0"/>
              </a:spcBef>
              <a:spcAft>
                <a:spcPts val="0"/>
              </a:spcAft>
              <a:buNone/>
            </a:pPr>
            <a:endParaRPr dirty="0"/>
          </a:p>
        </p:txBody>
      </p:sp>
      <p:sp>
        <p:nvSpPr>
          <p:cNvPr id="182" name="Google Shape;18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191919"/>
              </a:buClr>
              <a:buSzPts val="2000"/>
              <a:buFont typeface="Trebuchet MS"/>
              <a:buChar char="●"/>
            </a:pPr>
            <a:r>
              <a:rPr lang="en" sz="2400" dirty="0">
                <a:solidFill>
                  <a:srgbClr val="191919"/>
                </a:solidFill>
                <a:latin typeface="Trebuchet MS"/>
                <a:ea typeface="Trebuchet MS"/>
                <a:cs typeface="Trebuchet MS"/>
                <a:sym typeface="Trebuchet MS"/>
              </a:rPr>
              <a:t>Playground and Recreational Area Upkeep</a:t>
            </a:r>
            <a:endParaRPr sz="2400" dirty="0">
              <a:solidFill>
                <a:srgbClr val="191919"/>
              </a:solidFill>
              <a:latin typeface="Trebuchet MS"/>
              <a:ea typeface="Trebuchet MS"/>
              <a:cs typeface="Trebuchet MS"/>
              <a:sym typeface="Trebuchet MS"/>
            </a:endParaRPr>
          </a:p>
          <a:p>
            <a:pPr marL="457200" lvl="0" indent="-355600" algn="l" rtl="0">
              <a:spcBef>
                <a:spcPts val="0"/>
              </a:spcBef>
              <a:spcAft>
                <a:spcPts val="0"/>
              </a:spcAft>
              <a:buClr>
                <a:srgbClr val="191919"/>
              </a:buClr>
              <a:buSzPts val="2000"/>
              <a:buFont typeface="Trebuchet MS"/>
              <a:buChar char="●"/>
            </a:pPr>
            <a:r>
              <a:rPr lang="en" sz="2400" dirty="0">
                <a:solidFill>
                  <a:srgbClr val="191919"/>
                </a:solidFill>
                <a:latin typeface="Trebuchet MS"/>
                <a:ea typeface="Trebuchet MS"/>
                <a:cs typeface="Trebuchet MS"/>
                <a:sym typeface="Trebuchet MS"/>
              </a:rPr>
              <a:t>Examining playground equipment, sports courts, and picnic areas </a:t>
            </a:r>
            <a:endParaRPr sz="2400" dirty="0">
              <a:solidFill>
                <a:srgbClr val="191919"/>
              </a:solidFill>
              <a:latin typeface="Trebuchet MS"/>
              <a:ea typeface="Trebuchet MS"/>
              <a:cs typeface="Trebuchet MS"/>
              <a:sym typeface="Trebuchet MS"/>
            </a:endParaRPr>
          </a:p>
          <a:p>
            <a:pPr marL="457200" lvl="0" indent="-355600" algn="l" rtl="0">
              <a:spcBef>
                <a:spcPts val="0"/>
              </a:spcBef>
              <a:spcAft>
                <a:spcPts val="0"/>
              </a:spcAft>
              <a:buClr>
                <a:srgbClr val="191919"/>
              </a:buClr>
              <a:buSzPts val="2000"/>
              <a:buFont typeface="Trebuchet MS"/>
              <a:buChar char="●"/>
            </a:pPr>
            <a:r>
              <a:rPr lang="en" sz="2400" dirty="0">
                <a:solidFill>
                  <a:srgbClr val="191919"/>
                </a:solidFill>
                <a:latin typeface="Trebuchet MS"/>
                <a:ea typeface="Trebuchet MS"/>
                <a:cs typeface="Trebuchet MS"/>
                <a:sym typeface="Trebuchet MS"/>
              </a:rPr>
              <a:t>Ensure playground equipment is safe for use and necessary repairs are completed</a:t>
            </a:r>
            <a:endParaRPr sz="2400" dirty="0">
              <a:solidFill>
                <a:srgbClr val="191919"/>
              </a:solidFill>
              <a:latin typeface="Trebuchet MS"/>
              <a:ea typeface="Trebuchet MS"/>
              <a:cs typeface="Trebuchet MS"/>
              <a:sym typeface="Trebuchet MS"/>
            </a:endParaRPr>
          </a:p>
          <a:p>
            <a:pPr marL="0" lvl="0" indent="0" algn="l" rtl="0">
              <a:spcBef>
                <a:spcPts val="1200"/>
              </a:spcBef>
              <a:spcAft>
                <a:spcPts val="1200"/>
              </a:spcAft>
              <a:buNone/>
            </a:pPr>
            <a:endParaRPr sz="1400" dirty="0">
              <a:ea typeface="Times New Roman"/>
              <a:cs typeface="Times New Roman"/>
              <a:sym typeface="Times New Roman"/>
            </a:endParaRPr>
          </a:p>
        </p:txBody>
      </p:sp>
      <p:pic>
        <p:nvPicPr>
          <p:cNvPr id="183" name="Google Shape;183;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96550" y="4282534"/>
            <a:ext cx="2647450" cy="667025"/>
          </a:xfrm>
          <a:prstGeom prst="rect">
            <a:avLst/>
          </a:prstGeom>
          <a:noFill/>
          <a:ln>
            <a:noFill/>
          </a:ln>
        </p:spPr>
      </p:pic>
      <p:pic>
        <p:nvPicPr>
          <p:cNvPr id="184" name="Google Shape;184;p3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370882" y="3397986"/>
            <a:ext cx="2542094" cy="1558810"/>
          </a:xfrm>
          <a:prstGeom prst="rect">
            <a:avLst/>
          </a:prstGeom>
          <a:noFill/>
          <a:ln>
            <a:noFill/>
          </a:ln>
        </p:spPr>
      </p:pic>
      <p:sp>
        <p:nvSpPr>
          <p:cNvPr id="2" name="Slide Number Placeholder 1">
            <a:extLst>
              <a:ext uri="{FF2B5EF4-FFF2-40B4-BE49-F238E27FC236}">
                <a16:creationId xmlns:a16="http://schemas.microsoft.com/office/drawing/2014/main" id="{6E949C98-E86C-E2A3-32CB-FE289FE20D2D}"/>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18</a:t>
            </a:fld>
            <a:endParaRPr lang="e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11700" y="2363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600" dirty="0">
                <a:latin typeface="Trebuchet MS"/>
                <a:ea typeface="Trebuchet MS"/>
                <a:cs typeface="Trebuchet MS"/>
                <a:sym typeface="Trebuchet MS"/>
              </a:rPr>
              <a:t>Pool Maintenance</a:t>
            </a:r>
            <a:endParaRPr sz="3600" dirty="0">
              <a:latin typeface="Trebuchet MS"/>
              <a:ea typeface="Trebuchet MS"/>
              <a:cs typeface="Trebuchet MS"/>
              <a:sym typeface="Trebuchet MS"/>
            </a:endParaRPr>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p:txBody>
      </p:sp>
      <p:sp>
        <p:nvSpPr>
          <p:cNvPr id="190" name="Google Shape;190;p31"/>
          <p:cNvSpPr txBox="1">
            <a:spLocks noGrp="1"/>
          </p:cNvSpPr>
          <p:nvPr>
            <p:ph type="body" idx="1"/>
          </p:nvPr>
        </p:nvSpPr>
        <p:spPr>
          <a:xfrm>
            <a:off x="311700" y="9057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191919"/>
              </a:buClr>
              <a:buSzPts val="1800"/>
              <a:buFont typeface="Trebuchet MS"/>
              <a:buChar char="●"/>
            </a:pPr>
            <a:r>
              <a:rPr lang="en" sz="2400" dirty="0">
                <a:solidFill>
                  <a:srgbClr val="191919"/>
                </a:solidFill>
                <a:latin typeface="Trebuchet MS"/>
                <a:ea typeface="Trebuchet MS"/>
                <a:cs typeface="Trebuchet MS"/>
                <a:sym typeface="Trebuchet MS"/>
              </a:rPr>
              <a:t>Great way to beat the heat and stay cool on a hot day, but could also be any HOAs biggest but liability</a:t>
            </a:r>
            <a:endParaRPr sz="2400" dirty="0">
              <a:solidFill>
                <a:srgbClr val="191919"/>
              </a:solidFill>
              <a:latin typeface="Trebuchet MS"/>
              <a:ea typeface="Trebuchet MS"/>
              <a:cs typeface="Trebuchet MS"/>
              <a:sym typeface="Trebuchet MS"/>
            </a:endParaRPr>
          </a:p>
          <a:p>
            <a:pPr marL="457200" lvl="0" indent="-342900" algn="l" rtl="0">
              <a:spcBef>
                <a:spcPts val="0"/>
              </a:spcBef>
              <a:spcAft>
                <a:spcPts val="0"/>
              </a:spcAft>
              <a:buClr>
                <a:srgbClr val="191919"/>
              </a:buClr>
              <a:buSzPts val="1800"/>
              <a:buFont typeface="Trebuchet MS"/>
              <a:buChar char="●"/>
            </a:pPr>
            <a:r>
              <a:rPr lang="en" sz="2400" dirty="0">
                <a:solidFill>
                  <a:srgbClr val="191919"/>
                </a:solidFill>
                <a:latin typeface="Trebuchet MS"/>
                <a:ea typeface="Trebuchet MS"/>
                <a:cs typeface="Trebuchet MS"/>
                <a:sym typeface="Trebuchet MS"/>
              </a:rPr>
              <a:t>Review Pool Maintenance and lifeguard service contracts, and ensure lifeguard training certificate is current and up to date</a:t>
            </a:r>
            <a:endParaRPr sz="2400" dirty="0">
              <a:solidFill>
                <a:srgbClr val="191919"/>
              </a:solidFill>
              <a:latin typeface="Trebuchet MS"/>
              <a:ea typeface="Trebuchet MS"/>
              <a:cs typeface="Trebuchet MS"/>
              <a:sym typeface="Trebuchet MS"/>
            </a:endParaRPr>
          </a:p>
          <a:p>
            <a:pPr marL="457200" lvl="0" indent="-342900" algn="l" rtl="0">
              <a:spcBef>
                <a:spcPts val="0"/>
              </a:spcBef>
              <a:spcAft>
                <a:spcPts val="0"/>
              </a:spcAft>
              <a:buClr>
                <a:srgbClr val="191919"/>
              </a:buClr>
              <a:buSzPts val="1800"/>
              <a:buFont typeface="Trebuchet MS"/>
              <a:buChar char="●"/>
            </a:pPr>
            <a:r>
              <a:rPr lang="en" sz="2400" dirty="0">
                <a:solidFill>
                  <a:srgbClr val="191919"/>
                </a:solidFill>
                <a:latin typeface="Trebuchet MS"/>
                <a:ea typeface="Trebuchet MS"/>
                <a:cs typeface="Trebuchet MS"/>
                <a:sym typeface="Trebuchet MS"/>
              </a:rPr>
              <a:t>Working  gates, lighting, lifeguard signage, depth of pool signs </a:t>
            </a:r>
            <a:endParaRPr sz="2400" dirty="0">
              <a:solidFill>
                <a:srgbClr val="191919"/>
              </a:solidFill>
              <a:latin typeface="Trebuchet MS"/>
              <a:ea typeface="Trebuchet MS"/>
              <a:cs typeface="Trebuchet MS"/>
              <a:sym typeface="Trebuchet MS"/>
            </a:endParaRPr>
          </a:p>
          <a:p>
            <a:pPr marL="457200" lvl="0" indent="0" algn="l" rtl="0">
              <a:spcBef>
                <a:spcPts val="1200"/>
              </a:spcBef>
              <a:spcAft>
                <a:spcPts val="1200"/>
              </a:spcAft>
              <a:buNone/>
            </a:pPr>
            <a:endParaRPr dirty="0">
              <a:solidFill>
                <a:srgbClr val="191919"/>
              </a:solidFill>
              <a:latin typeface="Trebuchet MS"/>
              <a:ea typeface="Trebuchet MS"/>
              <a:cs typeface="Trebuchet MS"/>
              <a:sym typeface="Trebuchet MS"/>
            </a:endParaRPr>
          </a:p>
        </p:txBody>
      </p:sp>
      <p:pic>
        <p:nvPicPr>
          <p:cNvPr id="191" name="Google Shape;191;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93700" y="4341942"/>
            <a:ext cx="2550300" cy="642550"/>
          </a:xfrm>
          <a:prstGeom prst="rect">
            <a:avLst/>
          </a:prstGeom>
          <a:noFill/>
          <a:ln>
            <a:noFill/>
          </a:ln>
        </p:spPr>
      </p:pic>
      <p:pic>
        <p:nvPicPr>
          <p:cNvPr id="192" name="Google Shape;192;p3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487119" y="3819164"/>
            <a:ext cx="1636181" cy="1109356"/>
          </a:xfrm>
          <a:prstGeom prst="rect">
            <a:avLst/>
          </a:prstGeom>
          <a:noFill/>
          <a:ln>
            <a:noFill/>
          </a:ln>
        </p:spPr>
      </p:pic>
      <p:sp>
        <p:nvSpPr>
          <p:cNvPr id="2" name="Slide Number Placeholder 1">
            <a:extLst>
              <a:ext uri="{FF2B5EF4-FFF2-40B4-BE49-F238E27FC236}">
                <a16:creationId xmlns:a16="http://schemas.microsoft.com/office/drawing/2014/main" id="{B1958E42-3F86-97B4-EF07-0DC68A3B9A6B}"/>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19</a:t>
            </a:fld>
            <a:endParaRPr lang="e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623400" y="2882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dirty="0"/>
              <a:t>Legal Disclaimer	</a:t>
            </a:r>
            <a:endParaRPr sz="3200" dirty="0"/>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chemeClr val="dk1"/>
                </a:solidFill>
                <a:latin typeface="Trebuchet MS"/>
                <a:ea typeface="Trebuchet MS"/>
                <a:cs typeface="Trebuchet MS"/>
                <a:sym typeface="Trebuchet MS"/>
              </a:rPr>
              <a:t>The information in this presentation should not be construed as legal advice.  It is intended for educational purposes only.  If you have any legal questions, you should consult with a qualified, licensed attorney.  </a:t>
            </a:r>
            <a:endParaRPr sz="2400" dirty="0">
              <a:solidFill>
                <a:schemeClr val="dk1"/>
              </a:solidFill>
              <a:latin typeface="Trebuchet MS"/>
              <a:ea typeface="Trebuchet MS"/>
              <a:cs typeface="Trebuchet MS"/>
              <a:sym typeface="Trebuchet MS"/>
            </a:endParaRPr>
          </a:p>
          <a:p>
            <a:pPr marL="0" lvl="0" indent="0" algn="l" rtl="0">
              <a:spcBef>
                <a:spcPts val="1200"/>
              </a:spcBef>
              <a:spcAft>
                <a:spcPts val="1200"/>
              </a:spcAft>
              <a:buNone/>
            </a:pPr>
            <a:endParaRPr dirty="0"/>
          </a:p>
        </p:txBody>
      </p:sp>
      <p:pic>
        <p:nvPicPr>
          <p:cNvPr id="64" name="Google Shape;64;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11862"/>
            <a:ext cx="2834001" cy="714025"/>
          </a:xfrm>
          <a:prstGeom prst="rect">
            <a:avLst/>
          </a:prstGeom>
          <a:noFill/>
          <a:ln>
            <a:noFill/>
          </a:ln>
        </p:spPr>
      </p:pic>
      <p:sp>
        <p:nvSpPr>
          <p:cNvPr id="2" name="Slide Number Placeholder 1">
            <a:extLst>
              <a:ext uri="{FF2B5EF4-FFF2-40B4-BE49-F238E27FC236}">
                <a16:creationId xmlns:a16="http://schemas.microsoft.com/office/drawing/2014/main" id="{9E6472F8-A18F-28BD-A8C1-5E26FB0833E1}"/>
              </a:ext>
            </a:extLst>
          </p:cNvPr>
          <p:cNvSpPr>
            <a:spLocks noGrp="1"/>
          </p:cNvSpPr>
          <p:nvPr>
            <p:ph type="sldNum" idx="12"/>
          </p:nvPr>
        </p:nvSpPr>
        <p:spPr/>
        <p:txBody>
          <a:bodyPr/>
          <a:lstStyle/>
          <a:p>
            <a:fld id="{00000000-1234-1234-1234-123412341234}" type="slidenum">
              <a:rPr lang="en" smtClean="0"/>
              <a:pPr/>
              <a:t>2</a:t>
            </a:fld>
            <a:endParaRPr lang="e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D63E5C43-CBC0-C9A4-3E69-0BE00A435420}"/>
            </a:ext>
          </a:extLst>
        </p:cNvPr>
        <p:cNvGrpSpPr/>
        <p:nvPr/>
      </p:nvGrpSpPr>
      <p:grpSpPr>
        <a:xfrm>
          <a:off x="0" y="0"/>
          <a:ext cx="0" cy="0"/>
          <a:chOff x="0" y="0"/>
          <a:chExt cx="0" cy="0"/>
        </a:xfrm>
      </p:grpSpPr>
      <p:sp>
        <p:nvSpPr>
          <p:cNvPr id="189" name="Google Shape;189;p31">
            <a:extLst>
              <a:ext uri="{FF2B5EF4-FFF2-40B4-BE49-F238E27FC236}">
                <a16:creationId xmlns:a16="http://schemas.microsoft.com/office/drawing/2014/main" id="{3494A257-EB96-55D3-3B95-5F1AF2C55DA4}"/>
              </a:ext>
            </a:extLst>
          </p:cNvPr>
          <p:cNvSpPr txBox="1">
            <a:spLocks noGrp="1"/>
          </p:cNvSpPr>
          <p:nvPr>
            <p:ph type="title"/>
          </p:nvPr>
        </p:nvSpPr>
        <p:spPr>
          <a:xfrm>
            <a:off x="311700" y="2363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600" dirty="0">
                <a:latin typeface="Trebuchet MS"/>
                <a:ea typeface="Trebuchet MS"/>
                <a:cs typeface="Trebuchet MS"/>
                <a:sym typeface="Trebuchet MS"/>
              </a:rPr>
              <a:t>Pool Maintenance (con’t)</a:t>
            </a:r>
            <a:endParaRPr sz="3600" dirty="0">
              <a:latin typeface="Trebuchet MS"/>
              <a:ea typeface="Trebuchet MS"/>
              <a:cs typeface="Trebuchet MS"/>
              <a:sym typeface="Trebuchet MS"/>
            </a:endParaRPr>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p:txBody>
      </p:sp>
      <p:sp>
        <p:nvSpPr>
          <p:cNvPr id="190" name="Google Shape;190;p31">
            <a:extLst>
              <a:ext uri="{FF2B5EF4-FFF2-40B4-BE49-F238E27FC236}">
                <a16:creationId xmlns:a16="http://schemas.microsoft.com/office/drawing/2014/main" id="{D5C0D36E-C1BB-F9B2-C0CA-401DD5BCA405}"/>
              </a:ext>
            </a:extLst>
          </p:cNvPr>
          <p:cNvSpPr txBox="1">
            <a:spLocks noGrp="1"/>
          </p:cNvSpPr>
          <p:nvPr>
            <p:ph type="body" idx="1"/>
          </p:nvPr>
        </p:nvSpPr>
        <p:spPr>
          <a:xfrm>
            <a:off x="311700" y="9057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191919"/>
              </a:buClr>
              <a:buSzPts val="1800"/>
              <a:buFont typeface="Trebuchet MS"/>
              <a:buChar char="●"/>
            </a:pPr>
            <a:r>
              <a:rPr lang="en-US" sz="2400" dirty="0">
                <a:solidFill>
                  <a:schemeClr val="tx1"/>
                </a:solidFill>
                <a:latin typeface="Trebuchet MS"/>
                <a:ea typeface="Trebuchet MS"/>
                <a:cs typeface="Trebuchet MS"/>
                <a:sym typeface="Trebuchet MS"/>
              </a:rPr>
              <a:t>Review Cleaning and Chemical Treatment Schedules, and required repairs</a:t>
            </a:r>
          </a:p>
          <a:p>
            <a:pPr marL="457200" lvl="0" indent="-342900" algn="l" rtl="0">
              <a:spcBef>
                <a:spcPts val="0"/>
              </a:spcBef>
              <a:spcAft>
                <a:spcPts val="0"/>
              </a:spcAft>
              <a:buClr>
                <a:srgbClr val="191919"/>
              </a:buClr>
              <a:buSzPts val="1800"/>
              <a:buFont typeface="Trebuchet MS"/>
              <a:buChar char="●"/>
            </a:pPr>
            <a:r>
              <a:rPr lang="en-US" sz="2400" dirty="0">
                <a:solidFill>
                  <a:schemeClr val="tx1"/>
                </a:solidFill>
                <a:latin typeface="Trebuchet MS"/>
                <a:ea typeface="Trebuchet MS"/>
                <a:cs typeface="Trebuchet MS"/>
                <a:sym typeface="Trebuchet MS"/>
              </a:rPr>
              <a:t>Ensure that pool insurance is up to date</a:t>
            </a:r>
          </a:p>
          <a:p>
            <a:pPr marL="457200" lvl="0" indent="-342900" algn="l" rtl="0">
              <a:spcBef>
                <a:spcPts val="0"/>
              </a:spcBef>
              <a:spcAft>
                <a:spcPts val="0"/>
              </a:spcAft>
              <a:buClr>
                <a:srgbClr val="191919"/>
              </a:buClr>
              <a:buSzPts val="1800"/>
              <a:buFont typeface="Trebuchet MS"/>
              <a:buChar char="●"/>
            </a:pPr>
            <a:r>
              <a:rPr lang="en-US" sz="2400" dirty="0">
                <a:solidFill>
                  <a:schemeClr val="tx1"/>
                </a:solidFill>
                <a:latin typeface="Trebuchet MS"/>
                <a:ea typeface="Trebuchet MS"/>
                <a:cs typeface="Trebuchet MS"/>
                <a:sym typeface="Trebuchet MS"/>
              </a:rPr>
              <a:t>Federal and State Fair Housing laws prohibit HOAs from discriminating against individuals based on their familial status</a:t>
            </a:r>
          </a:p>
          <a:p>
            <a:pPr marL="457200" lvl="0" indent="0" algn="l" rtl="0">
              <a:spcBef>
                <a:spcPts val="1200"/>
              </a:spcBef>
              <a:spcAft>
                <a:spcPts val="1200"/>
              </a:spcAft>
              <a:buNone/>
            </a:pPr>
            <a:endParaRPr dirty="0">
              <a:solidFill>
                <a:srgbClr val="191919"/>
              </a:solidFill>
              <a:latin typeface="Trebuchet MS"/>
              <a:ea typeface="Trebuchet MS"/>
              <a:cs typeface="Trebuchet MS"/>
              <a:sym typeface="Trebuchet MS"/>
            </a:endParaRPr>
          </a:p>
        </p:txBody>
      </p:sp>
      <p:pic>
        <p:nvPicPr>
          <p:cNvPr id="191" name="Google Shape;191;p31">
            <a:extLst>
              <a:ext uri="{FF2B5EF4-FFF2-40B4-BE49-F238E27FC236}">
                <a16:creationId xmlns:a16="http://schemas.microsoft.com/office/drawing/2014/main" id="{B8501E9A-1E42-A90A-D38B-9A1C3C8A5AE9}"/>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93700" y="4322175"/>
            <a:ext cx="2550300" cy="642550"/>
          </a:xfrm>
          <a:prstGeom prst="rect">
            <a:avLst/>
          </a:prstGeom>
          <a:noFill/>
          <a:ln>
            <a:noFill/>
          </a:ln>
        </p:spPr>
      </p:pic>
      <p:pic>
        <p:nvPicPr>
          <p:cNvPr id="192" name="Google Shape;192;p31">
            <a:extLst>
              <a:ext uri="{FF2B5EF4-FFF2-40B4-BE49-F238E27FC236}">
                <a16:creationId xmlns:a16="http://schemas.microsoft.com/office/drawing/2014/main" id="{9B5815E3-42AD-690C-5A4A-CD9B7E8F18EF}"/>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487119" y="3819164"/>
            <a:ext cx="1636181" cy="1109356"/>
          </a:xfrm>
          <a:prstGeom prst="rect">
            <a:avLst/>
          </a:prstGeom>
          <a:noFill/>
          <a:ln>
            <a:noFill/>
          </a:ln>
        </p:spPr>
      </p:pic>
      <p:sp>
        <p:nvSpPr>
          <p:cNvPr id="2" name="Slide Number Placeholder 1">
            <a:extLst>
              <a:ext uri="{FF2B5EF4-FFF2-40B4-BE49-F238E27FC236}">
                <a16:creationId xmlns:a16="http://schemas.microsoft.com/office/drawing/2014/main" id="{B4CB4B2A-FC59-42FA-537D-707AE981E9C1}"/>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154104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a:extLst>
              <a:ext uri="{C183D7F6-B498-43B3-948B-1728B52AA6E4}">
                <adec:decorative xmlns:adec="http://schemas.microsoft.com/office/drawing/2017/decorative" val="0"/>
              </a:ext>
            </a:extLst>
          </p:cNvPr>
          <p:cNvSpPr txBox="1">
            <a:spLocks noGrp="1"/>
          </p:cNvSpPr>
          <p:nvPr>
            <p:ph type="title"/>
          </p:nvPr>
        </p:nvSpPr>
        <p:spPr>
          <a:xfrm>
            <a:off x="259550" y="142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BBQ Grill Safety</a:t>
            </a:r>
            <a:endParaRPr sz="3200" dirty="0"/>
          </a:p>
        </p:txBody>
      </p:sp>
      <p:sp>
        <p:nvSpPr>
          <p:cNvPr id="198" name="Google Shape;198;p32"/>
          <p:cNvSpPr txBox="1">
            <a:spLocks noGrp="1"/>
          </p:cNvSpPr>
          <p:nvPr>
            <p:ph type="body" idx="1"/>
          </p:nvPr>
        </p:nvSpPr>
        <p:spPr>
          <a:xfrm>
            <a:off x="311700" y="715175"/>
            <a:ext cx="8520600" cy="3416400"/>
          </a:xfrm>
          <a:prstGeom prst="rect">
            <a:avLst/>
          </a:prstGeom>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Clr>
                <a:srgbClr val="191919"/>
              </a:buClr>
              <a:buSzPts val="1800"/>
              <a:buFont typeface="Times New Roman"/>
              <a:buChar char="●"/>
            </a:pPr>
            <a:r>
              <a:rPr lang="en" sz="2000" dirty="0">
                <a:solidFill>
                  <a:srgbClr val="191919"/>
                </a:solidFill>
                <a:latin typeface="Trebuchet MS"/>
                <a:ea typeface="Trebuchet MS"/>
                <a:cs typeface="Trebuchet MS"/>
                <a:sym typeface="Trebuchet MS"/>
              </a:rPr>
              <a:t>HOAs and Homeowners have a legal obligation to adhere to city ordinances and International Fire Code (IFC)</a:t>
            </a:r>
            <a:r>
              <a:rPr lang="en" sz="2000" dirty="0">
                <a:solidFill>
                  <a:srgbClr val="191919"/>
                </a:solidFill>
                <a:ea typeface="Times New Roman"/>
                <a:cs typeface="Times New Roman"/>
                <a:sym typeface="Times New Roman"/>
              </a:rPr>
              <a:t> </a:t>
            </a:r>
            <a:endParaRPr sz="2000" dirty="0">
              <a:solidFill>
                <a:srgbClr val="191919"/>
              </a:solidFill>
              <a:ea typeface="Times New Roman"/>
              <a:cs typeface="Times New Roman"/>
              <a:sym typeface="Times New Roman"/>
            </a:endParaRPr>
          </a:p>
          <a:p>
            <a:pPr marL="457200" lvl="0" indent="-342900" algn="l" rtl="0">
              <a:lnSpc>
                <a:spcPct val="95000"/>
              </a:lnSpc>
              <a:spcBef>
                <a:spcPts val="0"/>
              </a:spcBef>
              <a:spcAft>
                <a:spcPts val="0"/>
              </a:spcAft>
              <a:buClr>
                <a:schemeClr val="dk1"/>
              </a:buClr>
              <a:buSzPts val="1800"/>
              <a:buFont typeface="Trebuchet MS"/>
              <a:buChar char="●"/>
            </a:pPr>
            <a:r>
              <a:rPr lang="en" sz="2000" dirty="0">
                <a:solidFill>
                  <a:schemeClr val="dk1"/>
                </a:solidFill>
                <a:latin typeface="Trebuchet MS"/>
                <a:ea typeface="Trebuchet MS"/>
                <a:cs typeface="Trebuchet MS"/>
                <a:sym typeface="Trebuchet MS"/>
              </a:rPr>
              <a:t>According to The Denver Fire Department, the majority of grill fires on residential properties take place in the Summer months and almost half occur in the evening hours. Additionally, grill fires on residential properties start on patios, terraces, screened-in porches, or courtyards, while others start on exterior balconies and unenclosed porches</a:t>
            </a:r>
          </a:p>
        </p:txBody>
      </p:sp>
      <p:pic>
        <p:nvPicPr>
          <p:cNvPr id="199" name="Google Shape;199;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77149" y="4352454"/>
            <a:ext cx="2466851" cy="621525"/>
          </a:xfrm>
          <a:prstGeom prst="rect">
            <a:avLst/>
          </a:prstGeom>
          <a:noFill/>
          <a:ln>
            <a:noFill/>
          </a:ln>
        </p:spPr>
      </p:pic>
      <p:pic>
        <p:nvPicPr>
          <p:cNvPr id="200" name="Google Shape;200;p3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316637" y="3577119"/>
            <a:ext cx="2075870" cy="1423906"/>
          </a:xfrm>
          <a:prstGeom prst="rect">
            <a:avLst/>
          </a:prstGeom>
          <a:noFill/>
          <a:ln>
            <a:noFill/>
          </a:ln>
        </p:spPr>
      </p:pic>
      <p:sp>
        <p:nvSpPr>
          <p:cNvPr id="2" name="Slide Number Placeholder 1">
            <a:extLst>
              <a:ext uri="{FF2B5EF4-FFF2-40B4-BE49-F238E27FC236}">
                <a16:creationId xmlns:a16="http://schemas.microsoft.com/office/drawing/2014/main" id="{B89D18FE-BA15-0097-54B8-62B701E2BF08}"/>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21</a:t>
            </a:fld>
            <a:endParaRPr lang="e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A084D823-D210-A603-916C-8EE17A04CD87}"/>
            </a:ext>
          </a:extLst>
        </p:cNvPr>
        <p:cNvGrpSpPr/>
        <p:nvPr/>
      </p:nvGrpSpPr>
      <p:grpSpPr>
        <a:xfrm>
          <a:off x="0" y="0"/>
          <a:ext cx="0" cy="0"/>
          <a:chOff x="0" y="0"/>
          <a:chExt cx="0" cy="0"/>
        </a:xfrm>
      </p:grpSpPr>
      <p:sp>
        <p:nvSpPr>
          <p:cNvPr id="197" name="Google Shape;197;p32">
            <a:extLst>
              <a:ext uri="{FF2B5EF4-FFF2-40B4-BE49-F238E27FC236}">
                <a16:creationId xmlns:a16="http://schemas.microsoft.com/office/drawing/2014/main" id="{C1CBA9B2-1E2A-0A78-A1DC-12185603156F}"/>
              </a:ext>
            </a:extLst>
          </p:cNvPr>
          <p:cNvSpPr txBox="1">
            <a:spLocks noGrp="1"/>
          </p:cNvSpPr>
          <p:nvPr>
            <p:ph type="title"/>
          </p:nvPr>
        </p:nvSpPr>
        <p:spPr>
          <a:xfrm>
            <a:off x="259550" y="142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BBQ Grill Safety (con’t)</a:t>
            </a:r>
            <a:endParaRPr sz="3200" dirty="0"/>
          </a:p>
        </p:txBody>
      </p:sp>
      <p:sp>
        <p:nvSpPr>
          <p:cNvPr id="198" name="Google Shape;198;p32">
            <a:extLst>
              <a:ext uri="{FF2B5EF4-FFF2-40B4-BE49-F238E27FC236}">
                <a16:creationId xmlns:a16="http://schemas.microsoft.com/office/drawing/2014/main" id="{6D955F5A-AE71-4A25-7A82-BA7F928E88CC}"/>
              </a:ext>
            </a:extLst>
          </p:cNvPr>
          <p:cNvSpPr txBox="1">
            <a:spLocks noGrp="1"/>
          </p:cNvSpPr>
          <p:nvPr>
            <p:ph type="body" idx="1"/>
          </p:nvPr>
        </p:nvSpPr>
        <p:spPr>
          <a:xfrm>
            <a:off x="311700" y="715175"/>
            <a:ext cx="8520600" cy="3416400"/>
          </a:xfrm>
          <a:prstGeom prst="rect">
            <a:avLst/>
          </a:prstGeom>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Clr>
                <a:schemeClr val="dk1"/>
              </a:buClr>
              <a:buSzPts val="1800"/>
              <a:buFont typeface="Trebuchet MS"/>
              <a:buChar char="●"/>
            </a:pPr>
            <a:r>
              <a:rPr lang="en-US" sz="2400" dirty="0">
                <a:solidFill>
                  <a:schemeClr val="dk1"/>
                </a:solidFill>
                <a:latin typeface="Trebuchet MS"/>
                <a:ea typeface="Trebuchet MS"/>
                <a:cs typeface="Trebuchet MS"/>
                <a:sym typeface="Trebuchet MS"/>
              </a:rPr>
              <a:t>Contact the City and County in which the HOA is located for more information regarding the city fire codes.</a:t>
            </a:r>
          </a:p>
          <a:p>
            <a:pPr marL="457200" lvl="0" indent="-342900" algn="l" rtl="0">
              <a:lnSpc>
                <a:spcPct val="95000"/>
              </a:lnSpc>
              <a:spcBef>
                <a:spcPts val="0"/>
              </a:spcBef>
              <a:spcAft>
                <a:spcPts val="0"/>
              </a:spcAft>
              <a:buClr>
                <a:schemeClr val="dk1"/>
              </a:buClr>
              <a:buSzPts val="1800"/>
              <a:buFont typeface="Trebuchet MS"/>
              <a:buChar char="●"/>
            </a:pPr>
            <a:r>
              <a:rPr lang="en-US" sz="2400" dirty="0">
                <a:solidFill>
                  <a:srgbClr val="000000"/>
                </a:solidFill>
                <a:latin typeface="Trebuchet MS"/>
                <a:ea typeface="Trebuchet MS"/>
                <a:cs typeface="Trebuchet MS"/>
                <a:sym typeface="Trebuchet MS"/>
              </a:rPr>
              <a:t>Ensure fire related safety measures are followed and maintained</a:t>
            </a:r>
          </a:p>
        </p:txBody>
      </p:sp>
      <p:pic>
        <p:nvPicPr>
          <p:cNvPr id="199" name="Google Shape;199;p32">
            <a:extLst>
              <a:ext uri="{FF2B5EF4-FFF2-40B4-BE49-F238E27FC236}">
                <a16:creationId xmlns:a16="http://schemas.microsoft.com/office/drawing/2014/main" id="{321B904E-5F39-D987-BDB3-B3DEBABA4F6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77149" y="4352454"/>
            <a:ext cx="2466851" cy="621525"/>
          </a:xfrm>
          <a:prstGeom prst="rect">
            <a:avLst/>
          </a:prstGeom>
          <a:noFill/>
          <a:ln>
            <a:noFill/>
          </a:ln>
        </p:spPr>
      </p:pic>
      <p:pic>
        <p:nvPicPr>
          <p:cNvPr id="200" name="Google Shape;200;p32">
            <a:extLst>
              <a:ext uri="{FF2B5EF4-FFF2-40B4-BE49-F238E27FC236}">
                <a16:creationId xmlns:a16="http://schemas.microsoft.com/office/drawing/2014/main" id="{C0AA3A1A-19FF-9390-766E-E1C696AC671F}"/>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378630" y="3280369"/>
            <a:ext cx="2075870" cy="1423906"/>
          </a:xfrm>
          <a:prstGeom prst="rect">
            <a:avLst/>
          </a:prstGeom>
          <a:noFill/>
          <a:ln>
            <a:noFill/>
          </a:ln>
        </p:spPr>
      </p:pic>
      <p:sp>
        <p:nvSpPr>
          <p:cNvPr id="2" name="Slide Number Placeholder 1">
            <a:extLst>
              <a:ext uri="{FF2B5EF4-FFF2-40B4-BE49-F238E27FC236}">
                <a16:creationId xmlns:a16="http://schemas.microsoft.com/office/drawing/2014/main" id="{3DA0C6F6-9981-7B2C-AFEF-F1ABD5AAC58F}"/>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354015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latin typeface="Trebuchet MS"/>
                <a:ea typeface="Trebuchet MS"/>
                <a:cs typeface="Trebuchet MS"/>
                <a:sym typeface="Trebuchet MS"/>
              </a:rPr>
              <a:t>AC/HVAC Maintenance</a:t>
            </a:r>
            <a:endParaRPr sz="3200" dirty="0">
              <a:latin typeface="Trebuchet MS"/>
              <a:ea typeface="Trebuchet MS"/>
              <a:cs typeface="Trebuchet MS"/>
              <a:sym typeface="Trebuchet MS"/>
            </a:endParaRPr>
          </a:p>
        </p:txBody>
      </p:sp>
      <p:sp>
        <p:nvSpPr>
          <p:cNvPr id="206" name="Google Shape;206;p33"/>
          <p:cNvSpPr txBox="1">
            <a:spLocks noGrp="1"/>
          </p:cNvSpPr>
          <p:nvPr>
            <p:ph type="body" idx="1"/>
          </p:nvPr>
        </p:nvSpPr>
        <p:spPr>
          <a:xfrm>
            <a:off x="311700" y="9751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191919"/>
              </a:buClr>
              <a:buSzPts val="1800"/>
              <a:buFont typeface="Trebuchet MS"/>
              <a:buChar char="●"/>
            </a:pPr>
            <a:r>
              <a:rPr lang="en" dirty="0">
                <a:solidFill>
                  <a:schemeClr val="tx1"/>
                </a:solidFill>
                <a:latin typeface="Trebuchet MS"/>
                <a:ea typeface="Trebuchet MS"/>
                <a:cs typeface="Trebuchet MS"/>
                <a:sym typeface="Trebuchet MS"/>
              </a:rPr>
              <a:t>AC/HVAC Scheduled preventative maintenance and repairs </a:t>
            </a:r>
            <a:endParaRPr dirty="0">
              <a:solidFill>
                <a:schemeClr val="tx1"/>
              </a:solidFill>
              <a:latin typeface="Trebuchet MS"/>
              <a:ea typeface="Trebuchet MS"/>
              <a:cs typeface="Trebuchet MS"/>
              <a:sym typeface="Trebuchet MS"/>
            </a:endParaRPr>
          </a:p>
          <a:p>
            <a:pPr marL="457200" lvl="0" indent="-342900" algn="l" rtl="0">
              <a:spcBef>
                <a:spcPts val="0"/>
              </a:spcBef>
              <a:spcAft>
                <a:spcPts val="0"/>
              </a:spcAft>
              <a:buClr>
                <a:srgbClr val="191919"/>
              </a:buClr>
              <a:buSzPts val="1800"/>
              <a:buFont typeface="Trebuchet MS"/>
              <a:buChar char="●"/>
            </a:pPr>
            <a:r>
              <a:rPr lang="en" dirty="0">
                <a:solidFill>
                  <a:schemeClr val="tx1"/>
                </a:solidFill>
                <a:latin typeface="Trebuchet MS"/>
                <a:ea typeface="Trebuchet MS"/>
                <a:cs typeface="Trebuchet MS"/>
                <a:sym typeface="Trebuchet MS"/>
              </a:rPr>
              <a:t>HOA is responsible for maintaining common elements which may include a shared HVAC system that serves multiple units </a:t>
            </a:r>
            <a:endParaRPr dirty="0">
              <a:solidFill>
                <a:schemeClr val="tx1"/>
              </a:solidFill>
              <a:latin typeface="Trebuchet MS"/>
              <a:ea typeface="Trebuchet MS"/>
              <a:cs typeface="Trebuchet MS"/>
              <a:sym typeface="Trebuchet MS"/>
            </a:endParaRPr>
          </a:p>
          <a:p>
            <a:pPr marL="457200" lvl="0" indent="-342900" algn="l" rtl="0">
              <a:spcBef>
                <a:spcPts val="0"/>
              </a:spcBef>
              <a:spcAft>
                <a:spcPts val="0"/>
              </a:spcAft>
              <a:buClr>
                <a:srgbClr val="191919"/>
              </a:buClr>
              <a:buSzPts val="1800"/>
              <a:buFont typeface="Trebuchet MS"/>
              <a:buChar char="●"/>
            </a:pPr>
            <a:r>
              <a:rPr lang="en" dirty="0">
                <a:solidFill>
                  <a:schemeClr val="tx1"/>
                </a:solidFill>
                <a:latin typeface="Trebuchet MS"/>
                <a:ea typeface="Trebuchet MS"/>
                <a:cs typeface="Trebuchet MS"/>
                <a:sym typeface="Trebuchet MS"/>
              </a:rPr>
              <a:t>Maintenance of HVAC in common shared areas such as clubhouses and fitness centers</a:t>
            </a:r>
            <a:endParaRPr dirty="0">
              <a:solidFill>
                <a:schemeClr val="tx1"/>
              </a:solidFill>
              <a:latin typeface="Trebuchet MS"/>
              <a:ea typeface="Trebuchet MS"/>
              <a:cs typeface="Trebuchet MS"/>
              <a:sym typeface="Trebuchet MS"/>
            </a:endParaRPr>
          </a:p>
          <a:p>
            <a:pPr marL="457200" lvl="0" indent="-342900" algn="l" rtl="0">
              <a:spcBef>
                <a:spcPts val="0"/>
              </a:spcBef>
              <a:spcAft>
                <a:spcPts val="0"/>
              </a:spcAft>
              <a:buClr>
                <a:srgbClr val="191919"/>
              </a:buClr>
              <a:buSzPts val="1800"/>
              <a:buFont typeface="Trebuchet MS"/>
              <a:buChar char="●"/>
            </a:pPr>
            <a:r>
              <a:rPr lang="en" dirty="0">
                <a:solidFill>
                  <a:schemeClr val="tx1"/>
                </a:solidFill>
                <a:latin typeface="Trebuchet MS"/>
                <a:ea typeface="Trebuchet MS"/>
                <a:cs typeface="Trebuchet MS"/>
                <a:sym typeface="Trebuchet MS"/>
              </a:rPr>
              <a:t>Section 38-33.3-307, C.R.S. of CCIOA states HOA’s responsibility for maintenance, repair, and replacement of the common elements</a:t>
            </a:r>
            <a:endParaRPr dirty="0">
              <a:solidFill>
                <a:schemeClr val="tx1"/>
              </a:solidFill>
              <a:latin typeface="Trebuchet MS"/>
              <a:ea typeface="Trebuchet MS"/>
              <a:cs typeface="Trebuchet MS"/>
              <a:sym typeface="Trebuchet MS"/>
            </a:endParaRPr>
          </a:p>
        </p:txBody>
      </p:sp>
      <p:pic>
        <p:nvPicPr>
          <p:cNvPr id="207" name="Google Shape;207;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74375" y="4201350"/>
            <a:ext cx="2834001" cy="714025"/>
          </a:xfrm>
          <a:prstGeom prst="rect">
            <a:avLst/>
          </a:prstGeom>
          <a:noFill/>
          <a:ln>
            <a:noFill/>
          </a:ln>
        </p:spPr>
      </p:pic>
      <p:pic>
        <p:nvPicPr>
          <p:cNvPr id="208" name="Google Shape;208;p3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535225" y="3257175"/>
            <a:ext cx="2763802" cy="1823725"/>
          </a:xfrm>
          <a:prstGeom prst="rect">
            <a:avLst/>
          </a:prstGeom>
          <a:noFill/>
          <a:ln>
            <a:noFill/>
          </a:ln>
        </p:spPr>
      </p:pic>
      <p:sp>
        <p:nvSpPr>
          <p:cNvPr id="2" name="Slide Number Placeholder 1">
            <a:extLst>
              <a:ext uri="{FF2B5EF4-FFF2-40B4-BE49-F238E27FC236}">
                <a16:creationId xmlns:a16="http://schemas.microsoft.com/office/drawing/2014/main" id="{02BE8938-055B-7C73-AB2C-2EC540CDF04B}"/>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23</a:t>
            </a:fld>
            <a:endParaRPr lang="e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dirty="0">
                <a:latin typeface="Trebuchet MS"/>
                <a:ea typeface="Trebuchet MS"/>
                <a:cs typeface="Trebuchet MS"/>
                <a:sym typeface="Trebuchet MS"/>
              </a:rPr>
              <a:t>Pests/Wildlife</a:t>
            </a:r>
            <a:endParaRPr sz="3200" dirty="0">
              <a:latin typeface="Trebuchet MS"/>
              <a:ea typeface="Trebuchet MS"/>
              <a:cs typeface="Trebuchet MS"/>
              <a:sym typeface="Trebuchet MS"/>
            </a:endParaRPr>
          </a:p>
        </p:txBody>
      </p:sp>
      <p:sp>
        <p:nvSpPr>
          <p:cNvPr id="214" name="Google Shape;21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7250" algn="l" rtl="0">
              <a:lnSpc>
                <a:spcPct val="105000"/>
              </a:lnSpc>
              <a:spcBef>
                <a:spcPts val="0"/>
              </a:spcBef>
              <a:spcAft>
                <a:spcPts val="0"/>
              </a:spcAft>
              <a:buClr>
                <a:srgbClr val="191919"/>
              </a:buClr>
              <a:buSzPct val="100000"/>
              <a:buFont typeface="Trebuchet MS"/>
              <a:buChar char="●"/>
            </a:pPr>
            <a:r>
              <a:rPr lang="en" sz="2737" dirty="0">
                <a:solidFill>
                  <a:srgbClr val="191919"/>
                </a:solidFill>
                <a:latin typeface="Trebuchet MS"/>
                <a:ea typeface="Trebuchet MS"/>
                <a:cs typeface="Trebuchet MS"/>
                <a:sym typeface="Trebuchet MS"/>
              </a:rPr>
              <a:t>Warmer weather can bring uninvited critters</a:t>
            </a:r>
            <a:endParaRPr sz="2737" dirty="0">
              <a:solidFill>
                <a:srgbClr val="191919"/>
              </a:solidFill>
              <a:latin typeface="Trebuchet MS"/>
              <a:ea typeface="Trebuchet MS"/>
              <a:cs typeface="Trebuchet MS"/>
              <a:sym typeface="Trebuchet MS"/>
            </a:endParaRPr>
          </a:p>
          <a:p>
            <a:pPr marL="457200" lvl="0" indent="-337250" algn="l" rtl="0">
              <a:lnSpc>
                <a:spcPct val="105000"/>
              </a:lnSpc>
              <a:spcBef>
                <a:spcPts val="0"/>
              </a:spcBef>
              <a:spcAft>
                <a:spcPts val="0"/>
              </a:spcAft>
              <a:buClr>
                <a:srgbClr val="191919"/>
              </a:buClr>
              <a:buSzPct val="100000"/>
              <a:buFont typeface="Trebuchet MS"/>
              <a:buChar char="●"/>
            </a:pPr>
            <a:r>
              <a:rPr lang="en" sz="2737" dirty="0">
                <a:solidFill>
                  <a:srgbClr val="191919"/>
                </a:solidFill>
                <a:latin typeface="Trebuchet MS"/>
                <a:ea typeface="Trebuchet MS"/>
                <a:cs typeface="Trebuchet MS"/>
                <a:sym typeface="Trebuchet MS"/>
              </a:rPr>
              <a:t>Avoid pest infestations by hiring professionals to conduct inspections on a regular basis</a:t>
            </a:r>
            <a:endParaRPr sz="2737" dirty="0">
              <a:solidFill>
                <a:srgbClr val="191919"/>
              </a:solidFill>
              <a:latin typeface="Trebuchet MS"/>
              <a:ea typeface="Trebuchet MS"/>
              <a:cs typeface="Trebuchet MS"/>
              <a:sym typeface="Trebuchet MS"/>
            </a:endParaRPr>
          </a:p>
          <a:p>
            <a:pPr marL="457200" lvl="0" indent="-337250" algn="l" rtl="0">
              <a:lnSpc>
                <a:spcPct val="105000"/>
              </a:lnSpc>
              <a:spcBef>
                <a:spcPts val="0"/>
              </a:spcBef>
              <a:spcAft>
                <a:spcPts val="0"/>
              </a:spcAft>
              <a:buClr>
                <a:srgbClr val="191919"/>
              </a:buClr>
              <a:buSzPct val="100000"/>
              <a:buFont typeface="Trebuchet MS"/>
              <a:buChar char="●"/>
            </a:pPr>
            <a:r>
              <a:rPr lang="en" sz="2737" dirty="0">
                <a:solidFill>
                  <a:srgbClr val="191919"/>
                </a:solidFill>
                <a:latin typeface="Trebuchet MS"/>
                <a:ea typeface="Trebuchet MS"/>
                <a:cs typeface="Trebuchet MS"/>
                <a:sym typeface="Trebuchet MS"/>
              </a:rPr>
              <a:t>squirrels, rats, raccoons, termites, and roaches.</a:t>
            </a:r>
            <a:endParaRPr sz="2737" dirty="0">
              <a:solidFill>
                <a:srgbClr val="191919"/>
              </a:solidFill>
              <a:latin typeface="Trebuchet MS"/>
              <a:ea typeface="Trebuchet MS"/>
              <a:cs typeface="Trebuchet MS"/>
              <a:sym typeface="Trebuchet MS"/>
            </a:endParaRPr>
          </a:p>
          <a:p>
            <a:pPr marL="457200" lvl="0" indent="-337250" algn="l" rtl="0">
              <a:lnSpc>
                <a:spcPct val="105000"/>
              </a:lnSpc>
              <a:spcBef>
                <a:spcPts val="0"/>
              </a:spcBef>
              <a:spcAft>
                <a:spcPts val="0"/>
              </a:spcAft>
              <a:buClr>
                <a:srgbClr val="191919"/>
              </a:buClr>
              <a:buSzPct val="100000"/>
              <a:buFont typeface="Trebuchet MS"/>
              <a:buChar char="●"/>
            </a:pPr>
            <a:r>
              <a:rPr lang="en" sz="2737" dirty="0">
                <a:solidFill>
                  <a:srgbClr val="191919"/>
                </a:solidFill>
                <a:latin typeface="Trebuchet MS"/>
                <a:ea typeface="Trebuchet MS"/>
                <a:cs typeface="Trebuchet MS"/>
                <a:sym typeface="Trebuchet MS"/>
              </a:rPr>
              <a:t>More than just a nuisance, they can also pose serious health risks and can even damage the property</a:t>
            </a:r>
            <a:endParaRPr sz="2737" dirty="0">
              <a:solidFill>
                <a:srgbClr val="191919"/>
              </a:solidFill>
              <a:latin typeface="Trebuchet MS"/>
              <a:ea typeface="Trebuchet MS"/>
              <a:cs typeface="Trebuchet MS"/>
              <a:sym typeface="Trebuchet MS"/>
            </a:endParaRPr>
          </a:p>
          <a:p>
            <a:pPr marL="457200" lvl="0" indent="0" algn="l" rtl="0">
              <a:lnSpc>
                <a:spcPct val="105000"/>
              </a:lnSpc>
              <a:spcBef>
                <a:spcPts val="1200"/>
              </a:spcBef>
              <a:spcAft>
                <a:spcPts val="1200"/>
              </a:spcAft>
              <a:buNone/>
            </a:pPr>
            <a:endParaRPr dirty="0">
              <a:latin typeface="Trebuchet MS"/>
              <a:ea typeface="Trebuchet MS"/>
              <a:cs typeface="Trebuchet MS"/>
              <a:sym typeface="Trebuchet MS"/>
            </a:endParaRPr>
          </a:p>
        </p:txBody>
      </p:sp>
      <p:pic>
        <p:nvPicPr>
          <p:cNvPr id="215" name="Google Shape;215;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32650" y="4295250"/>
            <a:ext cx="2834001" cy="714025"/>
          </a:xfrm>
          <a:prstGeom prst="rect">
            <a:avLst/>
          </a:prstGeom>
          <a:noFill/>
          <a:ln>
            <a:noFill/>
          </a:ln>
        </p:spPr>
      </p:pic>
      <p:sp>
        <p:nvSpPr>
          <p:cNvPr id="2" name="Slide Number Placeholder 1">
            <a:extLst>
              <a:ext uri="{FF2B5EF4-FFF2-40B4-BE49-F238E27FC236}">
                <a16:creationId xmlns:a16="http://schemas.microsoft.com/office/drawing/2014/main" id="{A1068126-225D-DD13-8D10-4FC03117C778}"/>
              </a:ext>
            </a:extLst>
          </p:cNvPr>
          <p:cNvSpPr>
            <a:spLocks noGrp="1"/>
          </p:cNvSpPr>
          <p:nvPr>
            <p:ph type="sldNum" idx="12"/>
          </p:nvPr>
        </p:nvSpPr>
        <p:spPr/>
        <p:txBody>
          <a:bodyPr/>
          <a:lstStyle/>
          <a:p>
            <a:fld id="{00000000-1234-1234-1234-123412341234}" type="slidenum">
              <a:rPr lang="en" smtClean="0"/>
              <a:pPr/>
              <a:t>24</a:t>
            </a:fld>
            <a:endParaRPr lang="e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495262F0-1D2B-C703-59CB-B0BB3D87B4AE}"/>
            </a:ext>
          </a:extLst>
        </p:cNvPr>
        <p:cNvGrpSpPr/>
        <p:nvPr/>
      </p:nvGrpSpPr>
      <p:grpSpPr>
        <a:xfrm>
          <a:off x="0" y="0"/>
          <a:ext cx="0" cy="0"/>
          <a:chOff x="0" y="0"/>
          <a:chExt cx="0" cy="0"/>
        </a:xfrm>
      </p:grpSpPr>
      <p:sp>
        <p:nvSpPr>
          <p:cNvPr id="213" name="Google Shape;213;p34">
            <a:extLst>
              <a:ext uri="{FF2B5EF4-FFF2-40B4-BE49-F238E27FC236}">
                <a16:creationId xmlns:a16="http://schemas.microsoft.com/office/drawing/2014/main" id="{FFA5691E-80E9-CE62-6930-4779AD1E0989}"/>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dirty="0">
                <a:latin typeface="Trebuchet MS"/>
                <a:ea typeface="Trebuchet MS"/>
                <a:cs typeface="Trebuchet MS"/>
                <a:sym typeface="Trebuchet MS"/>
              </a:rPr>
              <a:t>Pests/Wildlife (con’t)</a:t>
            </a:r>
            <a:endParaRPr sz="3200" dirty="0">
              <a:latin typeface="Trebuchet MS"/>
              <a:ea typeface="Trebuchet MS"/>
              <a:cs typeface="Trebuchet MS"/>
              <a:sym typeface="Trebuchet MS"/>
            </a:endParaRPr>
          </a:p>
        </p:txBody>
      </p:sp>
      <p:sp>
        <p:nvSpPr>
          <p:cNvPr id="214" name="Google Shape;214;p34">
            <a:extLst>
              <a:ext uri="{FF2B5EF4-FFF2-40B4-BE49-F238E27FC236}">
                <a16:creationId xmlns:a16="http://schemas.microsoft.com/office/drawing/2014/main" id="{8D266D91-E34F-50D4-2FE7-61382B88D4F6}"/>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37250" algn="l" rtl="0">
              <a:lnSpc>
                <a:spcPct val="105000"/>
              </a:lnSpc>
              <a:spcBef>
                <a:spcPts val="0"/>
              </a:spcBef>
              <a:spcAft>
                <a:spcPts val="0"/>
              </a:spcAft>
              <a:buClr>
                <a:srgbClr val="191919"/>
              </a:buClr>
              <a:buSzPct val="100000"/>
              <a:buFont typeface="Trebuchet MS"/>
              <a:buChar char="●"/>
            </a:pPr>
            <a:r>
              <a:rPr lang="en-US" sz="2737" dirty="0">
                <a:solidFill>
                  <a:srgbClr val="191919"/>
                </a:solidFill>
                <a:latin typeface="Trebuchet MS"/>
                <a:ea typeface="Trebuchet MS"/>
                <a:cs typeface="Trebuchet MS"/>
                <a:sym typeface="Trebuchet MS"/>
              </a:rPr>
              <a:t>Colorado is known for its wildlife which can also become a nuisance to some homeowners and danger to pets</a:t>
            </a:r>
          </a:p>
          <a:p>
            <a:pPr marL="457200" lvl="0" indent="-337250" algn="l" rtl="0">
              <a:lnSpc>
                <a:spcPct val="105000"/>
              </a:lnSpc>
              <a:spcBef>
                <a:spcPts val="0"/>
              </a:spcBef>
              <a:spcAft>
                <a:spcPts val="0"/>
              </a:spcAft>
              <a:buClr>
                <a:srgbClr val="191919"/>
              </a:buClr>
              <a:buSzPct val="100000"/>
              <a:buFont typeface="Trebuchet MS"/>
              <a:buChar char="●"/>
            </a:pPr>
            <a:r>
              <a:rPr lang="en-US" sz="2737" dirty="0">
                <a:solidFill>
                  <a:srgbClr val="191919"/>
                </a:solidFill>
                <a:latin typeface="Trebuchet MS"/>
                <a:ea typeface="Trebuchet MS"/>
                <a:cs typeface="Trebuchet MS"/>
                <a:sym typeface="Trebuchet MS"/>
              </a:rPr>
              <a:t>Open spaces, parks, river bottoms and on or near bodies of water</a:t>
            </a:r>
          </a:p>
          <a:p>
            <a:pPr marL="457200" lvl="0" indent="-337250" algn="l" rtl="0">
              <a:lnSpc>
                <a:spcPct val="105000"/>
              </a:lnSpc>
              <a:spcBef>
                <a:spcPts val="0"/>
              </a:spcBef>
              <a:spcAft>
                <a:spcPts val="0"/>
              </a:spcAft>
              <a:buClr>
                <a:srgbClr val="191919"/>
              </a:buClr>
              <a:buSzPct val="100000"/>
              <a:buFont typeface="Trebuchet MS"/>
              <a:buChar char="●"/>
            </a:pPr>
            <a:r>
              <a:rPr lang="en-US" sz="2737" dirty="0">
                <a:solidFill>
                  <a:srgbClr val="191919"/>
                </a:solidFill>
                <a:latin typeface="Trebuchet MS"/>
                <a:ea typeface="Trebuchet MS"/>
                <a:cs typeface="Trebuchet MS"/>
                <a:sym typeface="Trebuchet MS"/>
              </a:rPr>
              <a:t>Did you know that there are state laws and regulations for managing nuisance wildlife? Colorado Parks and Wildlife has specific restrictions and state regulations/statutes for managing nuisance wildlife</a:t>
            </a:r>
          </a:p>
          <a:p>
            <a:pPr marL="457200" lvl="0" indent="-337250" algn="l" rtl="0">
              <a:lnSpc>
                <a:spcPct val="105000"/>
              </a:lnSpc>
              <a:spcBef>
                <a:spcPts val="0"/>
              </a:spcBef>
              <a:spcAft>
                <a:spcPts val="0"/>
              </a:spcAft>
              <a:buClr>
                <a:srgbClr val="191919"/>
              </a:buClr>
              <a:buSzPct val="100000"/>
              <a:buFont typeface="Trebuchet MS"/>
              <a:buChar char="●"/>
            </a:pPr>
            <a:r>
              <a:rPr lang="en-US" sz="2737" u="sng" dirty="0">
                <a:solidFill>
                  <a:schemeClr val="hlink"/>
                </a:solidFill>
                <a:latin typeface="Trebuchet MS"/>
                <a:ea typeface="Trebuchet MS"/>
                <a:cs typeface="Trebuchet MS"/>
                <a:sym typeface="Trebuchet MS"/>
                <a:hlinkClick r:id="rId3"/>
              </a:rPr>
              <a:t>cpw.state.co.us/living-wildlife</a:t>
            </a:r>
            <a:endParaRPr lang="en-US" sz="2737" dirty="0">
              <a:solidFill>
                <a:srgbClr val="191919"/>
              </a:solidFill>
              <a:latin typeface="Trebuchet MS"/>
              <a:ea typeface="Trebuchet MS"/>
              <a:cs typeface="Trebuchet MS"/>
              <a:sym typeface="Trebuchet MS"/>
            </a:endParaRPr>
          </a:p>
          <a:p>
            <a:pPr marL="457200" lvl="0" indent="0" algn="l" rtl="0">
              <a:lnSpc>
                <a:spcPct val="105000"/>
              </a:lnSpc>
              <a:spcBef>
                <a:spcPts val="1200"/>
              </a:spcBef>
              <a:spcAft>
                <a:spcPts val="1200"/>
              </a:spcAft>
              <a:buNone/>
            </a:pPr>
            <a:endParaRPr dirty="0">
              <a:latin typeface="Trebuchet MS"/>
              <a:ea typeface="Trebuchet MS"/>
              <a:cs typeface="Trebuchet MS"/>
              <a:sym typeface="Trebuchet MS"/>
            </a:endParaRPr>
          </a:p>
        </p:txBody>
      </p:sp>
      <p:pic>
        <p:nvPicPr>
          <p:cNvPr id="215" name="Google Shape;215;p34">
            <a:extLst>
              <a:ext uri="{FF2B5EF4-FFF2-40B4-BE49-F238E27FC236}">
                <a16:creationId xmlns:a16="http://schemas.microsoft.com/office/drawing/2014/main" id="{A377D58A-22EE-83AB-771A-E2A320DBC075}"/>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132650" y="4295250"/>
            <a:ext cx="2834001" cy="714025"/>
          </a:xfrm>
          <a:prstGeom prst="rect">
            <a:avLst/>
          </a:prstGeom>
          <a:noFill/>
          <a:ln>
            <a:noFill/>
          </a:ln>
        </p:spPr>
      </p:pic>
      <p:sp>
        <p:nvSpPr>
          <p:cNvPr id="2" name="Slide Number Placeholder 1">
            <a:extLst>
              <a:ext uri="{FF2B5EF4-FFF2-40B4-BE49-F238E27FC236}">
                <a16:creationId xmlns:a16="http://schemas.microsoft.com/office/drawing/2014/main" id="{7AD0D306-460A-5459-7DF1-735ABAA4219B}"/>
              </a:ext>
            </a:extLst>
          </p:cNvPr>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2335409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Fireworks </a:t>
            </a:r>
            <a:endParaRPr sz="3200" dirty="0"/>
          </a:p>
        </p:txBody>
      </p:sp>
      <p:sp>
        <p:nvSpPr>
          <p:cNvPr id="221" name="Google Shape;22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191919"/>
              </a:buClr>
              <a:buSzPts val="1800"/>
              <a:buChar char="●"/>
            </a:pPr>
            <a:r>
              <a:rPr lang="en" sz="2400" dirty="0">
                <a:solidFill>
                  <a:srgbClr val="191919"/>
                </a:solidFill>
              </a:rPr>
              <a:t>May be prohibited in most HOAs </a:t>
            </a:r>
            <a:endParaRPr sz="2400" dirty="0">
              <a:solidFill>
                <a:srgbClr val="191919"/>
              </a:solidFill>
            </a:endParaRPr>
          </a:p>
          <a:p>
            <a:pPr marL="457200" lvl="0" indent="-342900" algn="l" rtl="0">
              <a:spcBef>
                <a:spcPts val="0"/>
              </a:spcBef>
              <a:spcAft>
                <a:spcPts val="0"/>
              </a:spcAft>
              <a:buClr>
                <a:srgbClr val="191919"/>
              </a:buClr>
              <a:buSzPts val="1800"/>
              <a:buChar char="●"/>
            </a:pPr>
            <a:r>
              <a:rPr lang="en" sz="2400" dirty="0">
                <a:solidFill>
                  <a:srgbClr val="191919"/>
                </a:solidFill>
              </a:rPr>
              <a:t>Illegal for sale and use in Colorado</a:t>
            </a:r>
            <a:endParaRPr sz="2400" dirty="0">
              <a:solidFill>
                <a:srgbClr val="191919"/>
              </a:solidFill>
            </a:endParaRPr>
          </a:p>
          <a:p>
            <a:pPr marL="457200" lvl="0" indent="-342900" algn="l" rtl="0">
              <a:spcBef>
                <a:spcPts val="0"/>
              </a:spcBef>
              <a:spcAft>
                <a:spcPts val="0"/>
              </a:spcAft>
              <a:buClr>
                <a:srgbClr val="191919"/>
              </a:buClr>
              <a:buSzPts val="1800"/>
              <a:buChar char="●"/>
            </a:pPr>
            <a:r>
              <a:rPr lang="en" sz="2400" dirty="0">
                <a:solidFill>
                  <a:srgbClr val="191919"/>
                </a:solidFill>
              </a:rPr>
              <a:t>Become familiar with both local ordinances and their HOA's rules before the use of any fireworks</a:t>
            </a:r>
            <a:endParaRPr sz="2400" dirty="0">
              <a:solidFill>
                <a:srgbClr val="191919"/>
              </a:solidFill>
            </a:endParaRPr>
          </a:p>
          <a:p>
            <a:pPr marL="457200" lvl="0" indent="-342900" algn="l" rtl="0">
              <a:spcBef>
                <a:spcPts val="0"/>
              </a:spcBef>
              <a:spcAft>
                <a:spcPts val="0"/>
              </a:spcAft>
              <a:buClr>
                <a:srgbClr val="191919"/>
              </a:buClr>
              <a:buSzPts val="1800"/>
              <a:buChar char="●"/>
            </a:pPr>
            <a:r>
              <a:rPr lang="en" sz="2400" dirty="0">
                <a:solidFill>
                  <a:srgbClr val="191919"/>
                </a:solidFill>
              </a:rPr>
              <a:t>Some HOAs may allow permissible fireworks (Sparklers, fountains, smoke balls )</a:t>
            </a:r>
            <a:endParaRPr sz="2400" dirty="0">
              <a:solidFill>
                <a:srgbClr val="191919"/>
              </a:solidFill>
            </a:endParaRPr>
          </a:p>
          <a:p>
            <a:pPr marL="457200" lvl="0" indent="0" algn="l" rtl="0">
              <a:spcBef>
                <a:spcPts val="1200"/>
              </a:spcBef>
              <a:spcAft>
                <a:spcPts val="0"/>
              </a:spcAft>
              <a:buNone/>
            </a:pPr>
            <a:endParaRPr dirty="0">
              <a:solidFill>
                <a:srgbClr val="191919"/>
              </a:solidFill>
            </a:endParaRPr>
          </a:p>
          <a:p>
            <a:pPr marL="457200" lvl="0" indent="0" algn="l" rtl="0">
              <a:spcBef>
                <a:spcPts val="1200"/>
              </a:spcBef>
              <a:spcAft>
                <a:spcPts val="1200"/>
              </a:spcAft>
              <a:buNone/>
            </a:pPr>
            <a:endParaRPr dirty="0">
              <a:solidFill>
                <a:srgbClr val="191919"/>
              </a:solidFill>
            </a:endParaRPr>
          </a:p>
        </p:txBody>
      </p:sp>
      <p:pic>
        <p:nvPicPr>
          <p:cNvPr id="222" name="Google Shape;222;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05650" y="4086575"/>
            <a:ext cx="2834001" cy="714025"/>
          </a:xfrm>
          <a:prstGeom prst="rect">
            <a:avLst/>
          </a:prstGeom>
          <a:noFill/>
          <a:ln>
            <a:noFill/>
          </a:ln>
        </p:spPr>
      </p:pic>
      <p:pic>
        <p:nvPicPr>
          <p:cNvPr id="223" name="Google Shape;223;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564610" y="3797084"/>
            <a:ext cx="1843978" cy="1133298"/>
          </a:xfrm>
          <a:prstGeom prst="rect">
            <a:avLst/>
          </a:prstGeom>
          <a:noFill/>
          <a:ln>
            <a:noFill/>
          </a:ln>
        </p:spPr>
      </p:pic>
      <p:sp>
        <p:nvSpPr>
          <p:cNvPr id="2" name="Slide Number Placeholder 1">
            <a:extLst>
              <a:ext uri="{FF2B5EF4-FFF2-40B4-BE49-F238E27FC236}">
                <a16:creationId xmlns:a16="http://schemas.microsoft.com/office/drawing/2014/main" id="{0A16341F-37F4-85D2-F19E-0CC330CE300D}"/>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26</a:t>
            </a:fld>
            <a:endParaRPr lang="e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Questions?</a:t>
            </a:r>
            <a:endParaRPr sz="3200" dirty="0"/>
          </a:p>
        </p:txBody>
      </p:sp>
      <p:sp>
        <p:nvSpPr>
          <p:cNvPr id="229" name="Google Shape;22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230" name="Google Shape;230;p36" descr="hand holding Questions Mark ( ? ) on cube block on table. FAQ( frequency asked questions), Answer, Q and A, Information, Communication and interrogation Concepts (Provided by Getty Images)"/>
          <p:cNvPicPr preferRelativeResize="0"/>
          <p:nvPr/>
        </p:nvPicPr>
        <p:blipFill>
          <a:blip r:embed="rId3">
            <a:alphaModFix/>
          </a:blip>
          <a:stretch>
            <a:fillRect/>
          </a:stretch>
        </p:blipFill>
        <p:spPr>
          <a:xfrm>
            <a:off x="2571772" y="1487926"/>
            <a:ext cx="4277586" cy="2524024"/>
          </a:xfrm>
          <a:prstGeom prst="rect">
            <a:avLst/>
          </a:prstGeom>
          <a:noFill/>
          <a:ln>
            <a:noFill/>
          </a:ln>
        </p:spPr>
      </p:pic>
      <p:pic>
        <p:nvPicPr>
          <p:cNvPr id="231" name="Google Shape;231;p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309999" y="4259034"/>
            <a:ext cx="2834001" cy="714025"/>
          </a:xfrm>
          <a:prstGeom prst="rect">
            <a:avLst/>
          </a:prstGeom>
          <a:noFill/>
          <a:ln>
            <a:noFill/>
          </a:ln>
        </p:spPr>
      </p:pic>
      <p:sp>
        <p:nvSpPr>
          <p:cNvPr id="2" name="Slide Number Placeholder 1">
            <a:extLst>
              <a:ext uri="{FF2B5EF4-FFF2-40B4-BE49-F238E27FC236}">
                <a16:creationId xmlns:a16="http://schemas.microsoft.com/office/drawing/2014/main" id="{173CB173-7012-68E0-3657-DEB0544CEECC}"/>
              </a:ext>
            </a:extLst>
          </p:cNvPr>
          <p:cNvSpPr>
            <a:spLocks noGrp="1"/>
          </p:cNvSpPr>
          <p:nvPr>
            <p:ph type="sldNum" idx="12"/>
          </p:nvPr>
        </p:nvSpPr>
        <p:spPr/>
        <p:txBody>
          <a:bodyPr/>
          <a:lstStyle/>
          <a:p>
            <a:fld id="{00000000-1234-1234-1234-123412341234}" type="slidenum">
              <a:rPr lang="en" smtClean="0"/>
              <a:pPr/>
              <a:t>27</a:t>
            </a:fld>
            <a:endParaRPr lang="e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37">
            <a:extLst>
              <a:ext uri="{C183D7F6-B498-43B3-948B-1728B52AA6E4}">
                <adec:decorative xmlns:adec="http://schemas.microsoft.com/office/drawing/2017/decorative" val="1"/>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238" name="Google Shape;238;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2842" y="-86683"/>
            <a:ext cx="9144000" cy="5143500"/>
          </a:xfrm>
          <a:prstGeom prst="rect">
            <a:avLst/>
          </a:prstGeom>
          <a:noFill/>
          <a:ln>
            <a:noFill/>
          </a:ln>
        </p:spPr>
      </p:pic>
      <p:sp>
        <p:nvSpPr>
          <p:cNvPr id="2" name="Slide Number Placeholder 1">
            <a:extLst>
              <a:ext uri="{FF2B5EF4-FFF2-40B4-BE49-F238E27FC236}">
                <a16:creationId xmlns:a16="http://schemas.microsoft.com/office/drawing/2014/main" id="{DA0E12A1-A22A-26B4-D6AF-F5E331458039}"/>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28</a:t>
            </a:fld>
            <a:endParaRPr lang="en" dirty="0"/>
          </a:p>
        </p:txBody>
      </p:sp>
      <p:sp>
        <p:nvSpPr>
          <p:cNvPr id="3" name="Title 2">
            <a:extLst>
              <a:ext uri="{FF2B5EF4-FFF2-40B4-BE49-F238E27FC236}">
                <a16:creationId xmlns:a16="http://schemas.microsoft.com/office/drawing/2014/main" id="{3DD4FA9E-B5EF-34FB-E357-2847521B8F77}"/>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Contact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dirty="0">
                <a:latin typeface="Trebuchet MS"/>
                <a:ea typeface="Trebuchet MS"/>
                <a:cs typeface="Trebuchet MS"/>
                <a:sym typeface="Trebuchet MS"/>
              </a:rPr>
              <a:t>What the HOA Center </a:t>
            </a:r>
            <a:r>
              <a:rPr lang="en" sz="3200" u="sng" dirty="0">
                <a:latin typeface="Trebuchet MS"/>
                <a:ea typeface="Trebuchet MS"/>
                <a:cs typeface="Trebuchet MS"/>
                <a:sym typeface="Trebuchet MS"/>
              </a:rPr>
              <a:t>does</a:t>
            </a:r>
            <a:r>
              <a:rPr lang="en" sz="3200" dirty="0">
                <a:latin typeface="Trebuchet MS"/>
                <a:ea typeface="Trebuchet MS"/>
                <a:cs typeface="Trebuchet MS"/>
                <a:sym typeface="Trebuchet MS"/>
              </a:rPr>
              <a:t> do:</a:t>
            </a:r>
            <a:endParaRPr sz="3200" dirty="0">
              <a:latin typeface="Trebuchet MS"/>
              <a:ea typeface="Trebuchet MS"/>
              <a:cs typeface="Trebuchet MS"/>
              <a:sym typeface="Trebuchet MS"/>
            </a:endParaRPr>
          </a:p>
          <a:p>
            <a:pPr marL="0" lvl="0" indent="0" algn="ctr" rtl="0">
              <a:spcBef>
                <a:spcPts val="0"/>
              </a:spcBef>
              <a:spcAft>
                <a:spcPts val="0"/>
              </a:spcAft>
              <a:buSzPts val="990"/>
              <a:buNone/>
            </a:pPr>
            <a:endParaRPr sz="4020" dirty="0"/>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12700" lvl="0" indent="0" algn="l" rtl="0">
              <a:lnSpc>
                <a:spcPct val="90000"/>
              </a:lnSpc>
              <a:spcBef>
                <a:spcPts val="500"/>
              </a:spcBef>
              <a:spcAft>
                <a:spcPts val="0"/>
              </a:spcAft>
              <a:buClr>
                <a:schemeClr val="dk1"/>
              </a:buClr>
              <a:buSzPct val="45833"/>
              <a:buFont typeface="Arial"/>
              <a:buNone/>
            </a:pPr>
            <a:r>
              <a:rPr lang="en" sz="2600" dirty="0">
                <a:solidFill>
                  <a:schemeClr val="dk1"/>
                </a:solidFill>
              </a:rPr>
              <a:t>•</a:t>
            </a:r>
            <a:r>
              <a:rPr lang="en" sz="2600" dirty="0">
                <a:solidFill>
                  <a:srgbClr val="191919"/>
                </a:solidFill>
                <a:latin typeface="Trebuchet MS"/>
                <a:ea typeface="Trebuchet MS"/>
                <a:cs typeface="Trebuchet MS"/>
                <a:sym typeface="Trebuchet MS"/>
              </a:rPr>
              <a:t>Provides information to homeowners regarding their basic rights and responsibilities under the Colorado Common Interest Ownership Act “CCIOA”</a:t>
            </a:r>
            <a:endParaRPr sz="26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Clr>
                <a:schemeClr val="dk1"/>
              </a:buClr>
              <a:buSzPct val="45833"/>
              <a:buFont typeface="Arial"/>
              <a:buNone/>
            </a:pPr>
            <a:r>
              <a:rPr lang="en" sz="2600" dirty="0">
                <a:solidFill>
                  <a:schemeClr val="dk1"/>
                </a:solidFill>
              </a:rPr>
              <a:t>•</a:t>
            </a:r>
            <a:r>
              <a:rPr lang="en" sz="2600" dirty="0">
                <a:solidFill>
                  <a:srgbClr val="191919"/>
                </a:solidFill>
                <a:latin typeface="Trebuchet MS"/>
                <a:ea typeface="Trebuchet MS"/>
                <a:cs typeface="Trebuchet MS"/>
                <a:sym typeface="Trebuchet MS"/>
              </a:rPr>
              <a:t>Gathers, analyzes and reports information through complaints and HOA registrations</a:t>
            </a:r>
            <a:endParaRPr sz="26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Clr>
                <a:schemeClr val="dk1"/>
              </a:buClr>
              <a:buSzPct val="45833"/>
              <a:buFont typeface="Arial"/>
              <a:buNone/>
            </a:pPr>
            <a:r>
              <a:rPr lang="en" sz="2600" dirty="0">
                <a:solidFill>
                  <a:schemeClr val="dk1"/>
                </a:solidFill>
              </a:rPr>
              <a:t>•</a:t>
            </a:r>
            <a:r>
              <a:rPr lang="en" sz="2600" dirty="0">
                <a:solidFill>
                  <a:srgbClr val="191919"/>
                </a:solidFill>
                <a:latin typeface="Trebuchet MS"/>
                <a:ea typeface="Trebuchet MS"/>
                <a:cs typeface="Trebuchet MS"/>
                <a:sym typeface="Trebuchet MS"/>
              </a:rPr>
              <a:t>Creates resource materials</a:t>
            </a:r>
            <a:endParaRPr sz="26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Clr>
                <a:schemeClr val="dk1"/>
              </a:buClr>
              <a:buSzPct val="45833"/>
              <a:buFont typeface="Arial"/>
              <a:buNone/>
            </a:pPr>
            <a:r>
              <a:rPr lang="en" sz="2600" dirty="0">
                <a:solidFill>
                  <a:schemeClr val="dk1"/>
                </a:solidFill>
              </a:rPr>
              <a:t>•</a:t>
            </a:r>
            <a:r>
              <a:rPr lang="en" sz="2600" dirty="0">
                <a:solidFill>
                  <a:srgbClr val="191919"/>
                </a:solidFill>
                <a:latin typeface="Trebuchet MS"/>
                <a:ea typeface="Trebuchet MS"/>
                <a:cs typeface="Trebuchet MS"/>
                <a:sym typeface="Trebuchet MS"/>
              </a:rPr>
              <a:t>Provides educational material and forums</a:t>
            </a:r>
            <a:endParaRPr sz="26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Clr>
                <a:schemeClr val="dk1"/>
              </a:buClr>
              <a:buSzPct val="45833"/>
              <a:buFont typeface="Arial"/>
              <a:buNone/>
            </a:pPr>
            <a:r>
              <a:rPr lang="en" sz="2600" dirty="0">
                <a:solidFill>
                  <a:schemeClr val="dk1"/>
                </a:solidFill>
              </a:rPr>
              <a:t>•</a:t>
            </a:r>
            <a:r>
              <a:rPr lang="en" sz="2600" dirty="0">
                <a:solidFill>
                  <a:srgbClr val="191919"/>
                </a:solidFill>
                <a:latin typeface="Trebuchet MS"/>
                <a:ea typeface="Trebuchet MS"/>
                <a:cs typeface="Trebuchet MS"/>
                <a:sym typeface="Trebuchet MS"/>
              </a:rPr>
              <a:t>Provides and maintains a website with information for the public</a:t>
            </a:r>
            <a:endParaRPr sz="26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Clr>
                <a:schemeClr val="dk1"/>
              </a:buClr>
              <a:buSzPct val="45833"/>
              <a:buFont typeface="Arial"/>
              <a:buNone/>
            </a:pPr>
            <a:r>
              <a:rPr lang="en" sz="2600" dirty="0">
                <a:solidFill>
                  <a:schemeClr val="dk1"/>
                </a:solidFill>
              </a:rPr>
              <a:t>•</a:t>
            </a:r>
            <a:r>
              <a:rPr lang="en" sz="2600" dirty="0">
                <a:solidFill>
                  <a:srgbClr val="191919"/>
                </a:solidFill>
                <a:latin typeface="Trebuchet MS"/>
                <a:ea typeface="Trebuchet MS"/>
                <a:cs typeface="Trebuchet MS"/>
                <a:sym typeface="Trebuchet MS"/>
              </a:rPr>
              <a:t>Registers HOAs in accordance with §38-33.3-401(1) C.R.S.</a:t>
            </a:r>
            <a:endParaRPr sz="26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Clr>
                <a:schemeClr val="dk1"/>
              </a:buClr>
              <a:buSzPct val="45833"/>
              <a:buFont typeface="Arial"/>
              <a:buNone/>
            </a:pPr>
            <a:r>
              <a:rPr lang="en" sz="2600" dirty="0">
                <a:solidFill>
                  <a:schemeClr val="dk1"/>
                </a:solidFill>
              </a:rPr>
              <a:t>•</a:t>
            </a:r>
            <a:r>
              <a:rPr lang="en" sz="2600" dirty="0">
                <a:solidFill>
                  <a:srgbClr val="191919"/>
                </a:solidFill>
                <a:latin typeface="Trebuchet MS"/>
                <a:ea typeface="Trebuchet MS"/>
                <a:cs typeface="Trebuchet MS"/>
                <a:sym typeface="Trebuchet MS"/>
              </a:rPr>
              <a:t>Provides an Annual Report to the Legislature</a:t>
            </a:r>
            <a:endParaRPr sz="2600" dirty="0">
              <a:solidFill>
                <a:srgbClr val="191919"/>
              </a:solidFill>
              <a:latin typeface="Trebuchet MS"/>
              <a:ea typeface="Trebuchet MS"/>
              <a:cs typeface="Trebuchet MS"/>
              <a:sym typeface="Trebuchet MS"/>
            </a:endParaRPr>
          </a:p>
          <a:p>
            <a:pPr marL="0" lvl="0" indent="0" algn="l" rtl="0">
              <a:spcBef>
                <a:spcPts val="0"/>
              </a:spcBef>
              <a:spcAft>
                <a:spcPts val="0"/>
              </a:spcAft>
              <a:buNone/>
            </a:pPr>
            <a:endParaRPr sz="3000" dirty="0">
              <a:solidFill>
                <a:schemeClr val="dk1"/>
              </a:solidFill>
              <a:latin typeface="Trebuchet MS"/>
              <a:ea typeface="Trebuchet MS"/>
              <a:cs typeface="Trebuchet MS"/>
              <a:sym typeface="Trebuchet MS"/>
            </a:endParaRPr>
          </a:p>
          <a:p>
            <a:pPr marL="0" lvl="0" indent="0" algn="l" rtl="0">
              <a:spcBef>
                <a:spcPts val="1200"/>
              </a:spcBef>
              <a:spcAft>
                <a:spcPts val="1200"/>
              </a:spcAft>
              <a:buNone/>
            </a:pPr>
            <a:endParaRPr dirty="0"/>
          </a:p>
        </p:txBody>
      </p:sp>
      <p:pic>
        <p:nvPicPr>
          <p:cNvPr id="71" name="Google Shape;71;p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59034"/>
            <a:ext cx="2834001" cy="714025"/>
          </a:xfrm>
          <a:prstGeom prst="rect">
            <a:avLst/>
          </a:prstGeom>
          <a:noFill/>
          <a:ln>
            <a:noFill/>
          </a:ln>
        </p:spPr>
      </p:pic>
      <p:sp>
        <p:nvSpPr>
          <p:cNvPr id="2" name="Slide Number Placeholder 1">
            <a:extLst>
              <a:ext uri="{FF2B5EF4-FFF2-40B4-BE49-F238E27FC236}">
                <a16:creationId xmlns:a16="http://schemas.microsoft.com/office/drawing/2014/main" id="{B0C11B9B-3BBB-DD71-D35A-A3CCAED46DF0}"/>
              </a:ext>
            </a:extLst>
          </p:cNvPr>
          <p:cNvSpPr>
            <a:spLocks noGrp="1"/>
          </p:cNvSpPr>
          <p:nvPr>
            <p:ph type="sldNum" idx="12"/>
          </p:nvPr>
        </p:nvSpPr>
        <p:spPr/>
        <p:txBody>
          <a:bodyPr/>
          <a:lstStyle/>
          <a:p>
            <a:fld id="{00000000-1234-1234-1234-123412341234}" type="slidenum">
              <a:rPr lang="en" smtClean="0"/>
              <a:pPr/>
              <a:t>3</a:t>
            </a:fld>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200" dirty="0">
                <a:latin typeface="Trebuchet MS"/>
                <a:ea typeface="Trebuchet MS"/>
                <a:cs typeface="Trebuchet MS"/>
                <a:sym typeface="Trebuchet MS"/>
              </a:rPr>
              <a:t>What the HOA Center does </a:t>
            </a:r>
            <a:r>
              <a:rPr lang="en" sz="3200" b="1" u="sng" dirty="0">
                <a:latin typeface="Trebuchet MS"/>
                <a:ea typeface="Trebuchet MS"/>
                <a:cs typeface="Trebuchet MS"/>
                <a:sym typeface="Trebuchet MS"/>
              </a:rPr>
              <a:t>not</a:t>
            </a:r>
            <a:r>
              <a:rPr lang="en" sz="3200" dirty="0">
                <a:latin typeface="Trebuchet MS"/>
                <a:ea typeface="Trebuchet MS"/>
                <a:cs typeface="Trebuchet MS"/>
                <a:sym typeface="Trebuchet MS"/>
              </a:rPr>
              <a:t> do:</a:t>
            </a:r>
            <a:endParaRPr sz="3200" dirty="0">
              <a:latin typeface="Trebuchet MS"/>
              <a:ea typeface="Trebuchet MS"/>
              <a:cs typeface="Trebuchet MS"/>
              <a:sym typeface="Trebuchet MS"/>
            </a:endParaRPr>
          </a:p>
          <a:p>
            <a:pPr marL="0" lvl="0" indent="0" algn="ctr" rtl="0">
              <a:spcBef>
                <a:spcPts val="0"/>
              </a:spcBef>
              <a:spcAft>
                <a:spcPts val="0"/>
              </a:spcAft>
              <a:buSzPts val="1100"/>
              <a:buNone/>
            </a:pPr>
            <a:endParaRPr sz="4400" dirty="0">
              <a:latin typeface="Trebuchet MS"/>
              <a:ea typeface="Trebuchet MS"/>
              <a:cs typeface="Trebuchet MS"/>
              <a:sym typeface="Trebuchet MS"/>
            </a:endParaRPr>
          </a:p>
          <a:p>
            <a:pPr marL="0" lvl="0" indent="0" algn="ctr" rtl="0">
              <a:spcBef>
                <a:spcPts val="0"/>
              </a:spcBef>
              <a:spcAft>
                <a:spcPts val="0"/>
              </a:spcAft>
              <a:buSzPts val="990"/>
              <a:buNone/>
            </a:pPr>
            <a:endParaRPr sz="4020" dirty="0"/>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2700" lvl="0" indent="0" algn="l" rtl="0">
              <a:lnSpc>
                <a:spcPct val="90000"/>
              </a:lnSpc>
              <a:spcBef>
                <a:spcPts val="500"/>
              </a:spcBef>
              <a:spcAft>
                <a:spcPts val="0"/>
              </a:spcAft>
              <a:buNone/>
            </a:pPr>
            <a:r>
              <a:rPr lang="en" sz="2400" dirty="0">
                <a:solidFill>
                  <a:schemeClr val="dk1"/>
                </a:solidFill>
              </a:rPr>
              <a:t>•</a:t>
            </a:r>
            <a:r>
              <a:rPr lang="en" sz="2400" dirty="0">
                <a:solidFill>
                  <a:srgbClr val="191919"/>
                </a:solidFill>
                <a:latin typeface="Trebuchet MS"/>
                <a:ea typeface="Trebuchet MS"/>
                <a:cs typeface="Trebuchet MS"/>
                <a:sym typeface="Trebuchet MS"/>
              </a:rPr>
              <a:t>Is </a:t>
            </a:r>
            <a:r>
              <a:rPr lang="en" sz="2400" u="sng" dirty="0">
                <a:solidFill>
                  <a:srgbClr val="191919"/>
                </a:solidFill>
                <a:latin typeface="Trebuchet MS"/>
                <a:ea typeface="Trebuchet MS"/>
                <a:cs typeface="Trebuchet MS"/>
                <a:sym typeface="Trebuchet MS"/>
              </a:rPr>
              <a:t>not</a:t>
            </a:r>
            <a:r>
              <a:rPr lang="en" sz="2400" dirty="0">
                <a:solidFill>
                  <a:srgbClr val="191919"/>
                </a:solidFill>
                <a:latin typeface="Trebuchet MS"/>
                <a:ea typeface="Trebuchet MS"/>
                <a:cs typeface="Trebuchet MS"/>
                <a:sym typeface="Trebuchet MS"/>
              </a:rPr>
              <a:t> a regulatory program</a:t>
            </a:r>
            <a:endParaRPr sz="24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None/>
            </a:pPr>
            <a:r>
              <a:rPr lang="en" sz="2400" dirty="0">
                <a:solidFill>
                  <a:schemeClr val="dk1"/>
                </a:solidFill>
              </a:rPr>
              <a:t>•</a:t>
            </a:r>
            <a:r>
              <a:rPr lang="en" sz="2400" dirty="0">
                <a:solidFill>
                  <a:srgbClr val="191919"/>
                </a:solidFill>
                <a:latin typeface="Trebuchet MS"/>
                <a:ea typeface="Trebuchet MS"/>
                <a:cs typeface="Trebuchet MS"/>
                <a:sym typeface="Trebuchet MS"/>
              </a:rPr>
              <a:t>Does </a:t>
            </a:r>
            <a:r>
              <a:rPr lang="en" sz="2400" u="sng" dirty="0">
                <a:solidFill>
                  <a:srgbClr val="191919"/>
                </a:solidFill>
                <a:latin typeface="Trebuchet MS"/>
                <a:ea typeface="Trebuchet MS"/>
                <a:cs typeface="Trebuchet MS"/>
                <a:sym typeface="Trebuchet MS"/>
              </a:rPr>
              <a:t>not</a:t>
            </a:r>
            <a:r>
              <a:rPr lang="en" sz="2400" dirty="0">
                <a:solidFill>
                  <a:srgbClr val="191919"/>
                </a:solidFill>
                <a:latin typeface="Trebuchet MS"/>
                <a:ea typeface="Trebuchet MS"/>
                <a:cs typeface="Trebuchet MS"/>
                <a:sym typeface="Trebuchet MS"/>
              </a:rPr>
              <a:t> mediate/arbitrate</a:t>
            </a:r>
            <a:endParaRPr sz="24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None/>
            </a:pPr>
            <a:r>
              <a:rPr lang="en" sz="2400" dirty="0">
                <a:solidFill>
                  <a:schemeClr val="dk1"/>
                </a:solidFill>
              </a:rPr>
              <a:t>•</a:t>
            </a:r>
            <a:r>
              <a:rPr lang="en" sz="2400" u="sng" dirty="0">
                <a:solidFill>
                  <a:srgbClr val="191919"/>
                </a:solidFill>
                <a:latin typeface="Trebuchet MS"/>
                <a:ea typeface="Trebuchet MS"/>
                <a:cs typeface="Trebuchet MS"/>
                <a:sym typeface="Trebuchet MS"/>
              </a:rPr>
              <a:t>Cannot</a:t>
            </a:r>
            <a:r>
              <a:rPr lang="en" sz="2400" dirty="0">
                <a:solidFill>
                  <a:srgbClr val="191919"/>
                </a:solidFill>
                <a:latin typeface="Trebuchet MS"/>
                <a:ea typeface="Trebuchet MS"/>
                <a:cs typeface="Trebuchet MS"/>
                <a:sym typeface="Trebuchet MS"/>
              </a:rPr>
              <a:t> provide legal advice</a:t>
            </a:r>
            <a:endParaRPr sz="24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None/>
            </a:pPr>
            <a:r>
              <a:rPr lang="en" sz="2400" dirty="0">
                <a:solidFill>
                  <a:schemeClr val="dk1"/>
                </a:solidFill>
              </a:rPr>
              <a:t>•</a:t>
            </a:r>
            <a:r>
              <a:rPr lang="en" sz="2400" dirty="0">
                <a:solidFill>
                  <a:srgbClr val="191919"/>
                </a:solidFill>
                <a:latin typeface="Trebuchet MS"/>
                <a:ea typeface="Trebuchet MS"/>
                <a:cs typeface="Trebuchet MS"/>
                <a:sym typeface="Trebuchet MS"/>
              </a:rPr>
              <a:t>Does </a:t>
            </a:r>
            <a:r>
              <a:rPr lang="en" sz="2400" u="sng" dirty="0">
                <a:solidFill>
                  <a:srgbClr val="191919"/>
                </a:solidFill>
                <a:latin typeface="Trebuchet MS"/>
                <a:ea typeface="Trebuchet MS"/>
                <a:cs typeface="Trebuchet MS"/>
                <a:sym typeface="Trebuchet MS"/>
              </a:rPr>
              <a:t>not</a:t>
            </a:r>
            <a:r>
              <a:rPr lang="en" sz="2400" dirty="0">
                <a:solidFill>
                  <a:srgbClr val="191919"/>
                </a:solidFill>
                <a:latin typeface="Trebuchet MS"/>
                <a:ea typeface="Trebuchet MS"/>
                <a:cs typeface="Trebuchet MS"/>
                <a:sym typeface="Trebuchet MS"/>
              </a:rPr>
              <a:t> act as an advocate</a:t>
            </a:r>
            <a:endParaRPr sz="24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None/>
            </a:pPr>
            <a:r>
              <a:rPr lang="en" sz="2400" dirty="0">
                <a:solidFill>
                  <a:schemeClr val="dk1"/>
                </a:solidFill>
              </a:rPr>
              <a:t>•</a:t>
            </a:r>
            <a:r>
              <a:rPr lang="en" sz="2400" u="sng" dirty="0">
                <a:solidFill>
                  <a:srgbClr val="191919"/>
                </a:solidFill>
                <a:latin typeface="Trebuchet MS"/>
                <a:ea typeface="Trebuchet MS"/>
                <a:cs typeface="Trebuchet MS"/>
                <a:sym typeface="Trebuchet MS"/>
              </a:rPr>
              <a:t>Cannot</a:t>
            </a:r>
            <a:r>
              <a:rPr lang="en" sz="2400" dirty="0">
                <a:solidFill>
                  <a:srgbClr val="191919"/>
                </a:solidFill>
                <a:latin typeface="Trebuchet MS"/>
                <a:ea typeface="Trebuchet MS"/>
                <a:cs typeface="Trebuchet MS"/>
                <a:sym typeface="Trebuchet MS"/>
              </a:rPr>
              <a:t> assess fines or penalties</a:t>
            </a:r>
            <a:endParaRPr sz="24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None/>
            </a:pPr>
            <a:r>
              <a:rPr lang="en" sz="2400" dirty="0">
                <a:solidFill>
                  <a:schemeClr val="dk1"/>
                </a:solidFill>
              </a:rPr>
              <a:t>•</a:t>
            </a:r>
            <a:r>
              <a:rPr lang="en" sz="2400" dirty="0">
                <a:solidFill>
                  <a:srgbClr val="191919"/>
                </a:solidFill>
                <a:latin typeface="Trebuchet MS"/>
                <a:ea typeface="Trebuchet MS"/>
                <a:cs typeface="Trebuchet MS"/>
                <a:sym typeface="Trebuchet MS"/>
              </a:rPr>
              <a:t>Does </a:t>
            </a:r>
            <a:r>
              <a:rPr lang="en" sz="2400" u="sng" dirty="0">
                <a:solidFill>
                  <a:srgbClr val="191919"/>
                </a:solidFill>
                <a:latin typeface="Trebuchet MS"/>
                <a:ea typeface="Trebuchet MS"/>
                <a:cs typeface="Trebuchet MS"/>
                <a:sym typeface="Trebuchet MS"/>
              </a:rPr>
              <a:t>not</a:t>
            </a:r>
            <a:r>
              <a:rPr lang="en" sz="2400" dirty="0">
                <a:solidFill>
                  <a:srgbClr val="191919"/>
                </a:solidFill>
                <a:latin typeface="Trebuchet MS"/>
                <a:ea typeface="Trebuchet MS"/>
                <a:cs typeface="Trebuchet MS"/>
                <a:sym typeface="Trebuchet MS"/>
              </a:rPr>
              <a:t> enforce an HOA’s failure to register </a:t>
            </a:r>
            <a:endParaRPr sz="24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None/>
            </a:pPr>
            <a:endParaRPr sz="2400" dirty="0">
              <a:solidFill>
                <a:schemeClr val="dk1"/>
              </a:solidFill>
            </a:endParaRPr>
          </a:p>
          <a:p>
            <a:pPr marL="0" lvl="0" indent="0" algn="l" rtl="0">
              <a:spcBef>
                <a:spcPts val="0"/>
              </a:spcBef>
              <a:spcAft>
                <a:spcPts val="0"/>
              </a:spcAft>
              <a:buNone/>
            </a:pPr>
            <a:endParaRPr sz="3000" dirty="0">
              <a:solidFill>
                <a:schemeClr val="dk1"/>
              </a:solidFill>
              <a:latin typeface="Trebuchet MS"/>
              <a:ea typeface="Trebuchet MS"/>
              <a:cs typeface="Trebuchet MS"/>
              <a:sym typeface="Trebuchet MS"/>
            </a:endParaRPr>
          </a:p>
          <a:p>
            <a:pPr marL="0" lvl="0" indent="0" algn="l" rtl="0">
              <a:spcBef>
                <a:spcPts val="1200"/>
              </a:spcBef>
              <a:spcAft>
                <a:spcPts val="1200"/>
              </a:spcAft>
              <a:buNone/>
            </a:pPr>
            <a:endParaRPr dirty="0"/>
          </a:p>
        </p:txBody>
      </p:sp>
      <p:pic>
        <p:nvPicPr>
          <p:cNvPr id="78" name="Google Shape;78;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59034"/>
            <a:ext cx="2834001" cy="714025"/>
          </a:xfrm>
          <a:prstGeom prst="rect">
            <a:avLst/>
          </a:prstGeom>
          <a:noFill/>
          <a:ln>
            <a:noFill/>
          </a:ln>
        </p:spPr>
      </p:pic>
      <p:sp>
        <p:nvSpPr>
          <p:cNvPr id="2" name="Slide Number Placeholder 1">
            <a:extLst>
              <a:ext uri="{FF2B5EF4-FFF2-40B4-BE49-F238E27FC236}">
                <a16:creationId xmlns:a16="http://schemas.microsoft.com/office/drawing/2014/main" id="{73775C26-8AB7-B1E4-2CAD-CF67C13AE0E1}"/>
              </a:ext>
            </a:extLst>
          </p:cNvPr>
          <p:cNvSpPr>
            <a:spLocks noGrp="1"/>
          </p:cNvSpPr>
          <p:nvPr>
            <p:ph type="sldNum" idx="12"/>
          </p:nvPr>
        </p:nvSpPr>
        <p:spPr/>
        <p:txBody>
          <a:bodyPr/>
          <a:lstStyle/>
          <a:p>
            <a:fld id="{00000000-1234-1234-1234-123412341234}" type="slidenum">
              <a:rPr lang="en" smtClean="0"/>
              <a:pPr/>
              <a:t>4</a:t>
            </a:fld>
            <a:endParaRPr lang="e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Talking Points</a:t>
            </a:r>
            <a:endParaRPr sz="3200" dirty="0"/>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numCol="2" anchor="t" anchorCtr="0">
            <a:normAutofit lnSpcReduction="10000"/>
          </a:bodyPr>
          <a:lstStyle/>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CCIOA Refresher</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Sample Maintenance List</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Landscaping</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Dealing with nuisances</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Char char="●"/>
            </a:pPr>
            <a:r>
              <a:rPr lang="en" sz="2400" dirty="0">
                <a:solidFill>
                  <a:schemeClr val="tx1"/>
                </a:solidFill>
              </a:rPr>
              <a:t>Flag </a:t>
            </a:r>
            <a:r>
              <a:rPr lang="en" sz="2400" dirty="0">
                <a:solidFill>
                  <a:schemeClr val="tx1"/>
                </a:solidFill>
                <a:ea typeface="Times New Roman"/>
                <a:cs typeface="Times New Roman"/>
                <a:sym typeface="Times New Roman"/>
              </a:rPr>
              <a:t>Guidelines </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Prepare Summer Amenities</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Regular Pool Maintenance</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AC/HVAC Maintenance</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Playground/Picnic area</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Pest: Work with Management or vendors to effectively schedule routine inspection </a:t>
            </a:r>
            <a:endParaRPr sz="2400" dirty="0">
              <a:solidFill>
                <a:schemeClr val="tx1"/>
              </a:solidFill>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2400" dirty="0">
                <a:solidFill>
                  <a:schemeClr val="tx1"/>
                </a:solidFill>
                <a:ea typeface="Times New Roman"/>
                <a:cs typeface="Times New Roman"/>
                <a:sym typeface="Times New Roman"/>
              </a:rPr>
              <a:t>HOAs in Mountains</a:t>
            </a:r>
            <a:endParaRPr sz="2400" dirty="0">
              <a:solidFill>
                <a:schemeClr val="tx1"/>
              </a:solidFill>
              <a:ea typeface="Times New Roman"/>
              <a:cs typeface="Times New Roman"/>
              <a:sym typeface="Times New Roman"/>
            </a:endParaRPr>
          </a:p>
          <a:p>
            <a:pPr marL="457200" lvl="0" indent="0" algn="l" rtl="0">
              <a:spcBef>
                <a:spcPts val="1200"/>
              </a:spcBef>
              <a:spcAft>
                <a:spcPts val="1200"/>
              </a:spcAft>
              <a:buNone/>
            </a:pPr>
            <a:endParaRPr sz="1600" dirty="0">
              <a:ea typeface="Times New Roman"/>
              <a:cs typeface="Times New Roman"/>
              <a:sym typeface="Times New Roman"/>
            </a:endParaRPr>
          </a:p>
        </p:txBody>
      </p:sp>
      <p:pic>
        <p:nvPicPr>
          <p:cNvPr id="85" name="Google Shape;85;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59034"/>
            <a:ext cx="2834001" cy="714025"/>
          </a:xfrm>
          <a:prstGeom prst="rect">
            <a:avLst/>
          </a:prstGeom>
          <a:noFill/>
          <a:ln>
            <a:noFill/>
          </a:ln>
        </p:spPr>
      </p:pic>
      <p:sp>
        <p:nvSpPr>
          <p:cNvPr id="2" name="Slide Number Placeholder 1">
            <a:extLst>
              <a:ext uri="{FF2B5EF4-FFF2-40B4-BE49-F238E27FC236}">
                <a16:creationId xmlns:a16="http://schemas.microsoft.com/office/drawing/2014/main" id="{C2F85585-98B9-FBE5-E4E2-0C8648932D14}"/>
              </a:ext>
            </a:extLst>
          </p:cNvPr>
          <p:cNvSpPr>
            <a:spLocks noGrp="1"/>
          </p:cNvSpPr>
          <p:nvPr>
            <p:ph type="sldNum" idx="12"/>
          </p:nvPr>
        </p:nvSpPr>
        <p:spPr/>
        <p:txBody>
          <a:bodyPr/>
          <a:lstStyle/>
          <a:p>
            <a:fld id="{00000000-1234-1234-1234-123412341234}" type="slidenum">
              <a:rPr lang="en" smtClean="0"/>
              <a:pPr/>
              <a:t>5</a:t>
            </a:fld>
            <a:endParaRPr lang="e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200" dirty="0">
                <a:latin typeface="Trebuchet MS"/>
                <a:ea typeface="Trebuchet MS"/>
                <a:cs typeface="Trebuchet MS"/>
                <a:sym typeface="Trebuchet MS"/>
              </a:rPr>
              <a:t>CCIOA - Maintenance Provision</a:t>
            </a:r>
            <a:endParaRPr sz="3200" dirty="0">
              <a:latin typeface="Trebuchet MS"/>
              <a:ea typeface="Trebuchet MS"/>
              <a:cs typeface="Trebuchet MS"/>
              <a:sym typeface="Trebuchet MS"/>
            </a:endParaRPr>
          </a:p>
          <a:p>
            <a:pPr marL="0" lvl="0" indent="0" algn="ctr" rtl="0">
              <a:spcBef>
                <a:spcPts val="0"/>
              </a:spcBef>
              <a:spcAft>
                <a:spcPts val="0"/>
              </a:spcAft>
              <a:buSzPts val="990"/>
              <a:buNone/>
            </a:pPr>
            <a:endParaRPr sz="4020" dirty="0"/>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400" dirty="0">
                <a:solidFill>
                  <a:srgbClr val="222222"/>
                </a:solidFill>
                <a:latin typeface="Trebuchet MS"/>
                <a:ea typeface="Trebuchet MS"/>
                <a:cs typeface="Trebuchet MS"/>
                <a:sym typeface="Trebuchet MS"/>
              </a:rPr>
              <a:t>Section 38-33.3-307, C.R.S. of the Colorado Common Interest Ownership Act (“CCIOA”) states that “</a:t>
            </a:r>
            <a:r>
              <a:rPr lang="en" sz="2400" b="1" dirty="0">
                <a:solidFill>
                  <a:srgbClr val="222222"/>
                </a:solidFill>
                <a:latin typeface="Trebuchet MS"/>
                <a:ea typeface="Trebuchet MS"/>
                <a:cs typeface="Trebuchet MS"/>
                <a:sym typeface="Trebuchet MS"/>
              </a:rPr>
              <a:t>Except to the extent provided by the declaration, subsection (2) of this section, or section 38-33.3-313(9), C.R.S., the association is responsible for maintenance, repair, and replacement of the common elements, and each unit owner is responsible for maintenance, repair, and replacement of such owner's unit.</a:t>
            </a:r>
            <a:r>
              <a:rPr lang="en" sz="2400" dirty="0">
                <a:solidFill>
                  <a:srgbClr val="222222"/>
                </a:solidFill>
                <a:latin typeface="Trebuchet MS"/>
                <a:ea typeface="Trebuchet MS"/>
                <a:cs typeface="Trebuchet MS"/>
                <a:sym typeface="Trebuchet MS"/>
              </a:rPr>
              <a:t>”</a:t>
            </a:r>
            <a:endParaRPr sz="24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None/>
            </a:pPr>
            <a:endParaRPr sz="2400" dirty="0">
              <a:solidFill>
                <a:schemeClr val="dk1"/>
              </a:solidFill>
            </a:endParaRPr>
          </a:p>
          <a:p>
            <a:pPr marL="0" lvl="0" indent="0" algn="l" rtl="0">
              <a:spcBef>
                <a:spcPts val="0"/>
              </a:spcBef>
              <a:spcAft>
                <a:spcPts val="0"/>
              </a:spcAft>
              <a:buNone/>
            </a:pPr>
            <a:endParaRPr sz="3000" dirty="0">
              <a:solidFill>
                <a:schemeClr val="dk1"/>
              </a:solidFill>
              <a:latin typeface="Trebuchet MS"/>
              <a:ea typeface="Trebuchet MS"/>
              <a:cs typeface="Trebuchet MS"/>
              <a:sym typeface="Trebuchet MS"/>
            </a:endParaRPr>
          </a:p>
          <a:p>
            <a:pPr marL="0" lvl="0" indent="0" algn="l" rtl="0">
              <a:spcBef>
                <a:spcPts val="1200"/>
              </a:spcBef>
              <a:spcAft>
                <a:spcPts val="1200"/>
              </a:spcAft>
              <a:buNone/>
            </a:pPr>
            <a:endParaRPr dirty="0"/>
          </a:p>
        </p:txBody>
      </p:sp>
      <p:pic>
        <p:nvPicPr>
          <p:cNvPr id="92" name="Google Shape;92;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59034"/>
            <a:ext cx="2834001" cy="714025"/>
          </a:xfrm>
          <a:prstGeom prst="rect">
            <a:avLst/>
          </a:prstGeom>
          <a:noFill/>
          <a:ln>
            <a:noFill/>
          </a:ln>
        </p:spPr>
      </p:pic>
      <p:pic>
        <p:nvPicPr>
          <p:cNvPr id="93" name="Google Shape;93;p1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214988" y="4111325"/>
            <a:ext cx="714025" cy="714025"/>
          </a:xfrm>
          <a:prstGeom prst="rect">
            <a:avLst/>
          </a:prstGeom>
          <a:noFill/>
          <a:ln>
            <a:noFill/>
          </a:ln>
        </p:spPr>
      </p:pic>
      <p:sp>
        <p:nvSpPr>
          <p:cNvPr id="2" name="Slide Number Placeholder 1">
            <a:extLst>
              <a:ext uri="{FF2B5EF4-FFF2-40B4-BE49-F238E27FC236}">
                <a16:creationId xmlns:a16="http://schemas.microsoft.com/office/drawing/2014/main" id="{8825B8C6-3DE5-168B-3A47-75E72E1223A0}"/>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6</a:t>
            </a:fld>
            <a:endParaRPr lang="e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200" dirty="0">
                <a:latin typeface="Trebuchet MS"/>
                <a:ea typeface="Trebuchet MS"/>
                <a:cs typeface="Trebuchet MS"/>
                <a:sym typeface="Trebuchet MS"/>
              </a:rPr>
              <a:t>CCIOA - Unreasonable Restrictions and Prohibitions Prohibited</a:t>
            </a:r>
            <a:endParaRPr sz="3200" dirty="0">
              <a:latin typeface="Trebuchet MS"/>
              <a:ea typeface="Trebuchet MS"/>
              <a:cs typeface="Trebuchet MS"/>
              <a:sym typeface="Trebuchet MS"/>
            </a:endParaRPr>
          </a:p>
          <a:p>
            <a:pPr marL="0" lvl="0" indent="0" algn="ctr" rtl="0">
              <a:spcBef>
                <a:spcPts val="0"/>
              </a:spcBef>
              <a:spcAft>
                <a:spcPts val="0"/>
              </a:spcAft>
              <a:buSzPts val="990"/>
              <a:buNone/>
            </a:pPr>
            <a:endParaRPr sz="4020" dirty="0"/>
          </a:p>
        </p:txBody>
      </p:sp>
      <p:sp>
        <p:nvSpPr>
          <p:cNvPr id="99" name="Google Shape;99;p19"/>
          <p:cNvSpPr txBox="1">
            <a:spLocks noGrp="1"/>
          </p:cNvSpPr>
          <p:nvPr>
            <p:ph type="body" idx="1"/>
          </p:nvPr>
        </p:nvSpPr>
        <p:spPr>
          <a:xfrm>
            <a:off x="311700" y="1371350"/>
            <a:ext cx="8520600" cy="3416400"/>
          </a:xfrm>
          <a:prstGeom prst="rect">
            <a:avLst/>
          </a:prstGeom>
        </p:spPr>
        <p:txBody>
          <a:bodyPr spcFirstLastPara="1" wrap="square" lIns="91425" tIns="91425" rIns="91425" bIns="91425" anchor="t" anchorCtr="0">
            <a:normAutofit lnSpcReduction="10000"/>
          </a:bodyPr>
          <a:lstStyle/>
          <a:p>
            <a:pPr marL="457200" lvl="0" indent="-368300" algn="l" rtl="0">
              <a:lnSpc>
                <a:spcPct val="100000"/>
              </a:lnSpc>
              <a:spcBef>
                <a:spcPts val="0"/>
              </a:spcBef>
              <a:spcAft>
                <a:spcPts val="0"/>
              </a:spcAft>
              <a:buClr>
                <a:srgbClr val="191919"/>
              </a:buClr>
              <a:buSzPts val="2200"/>
              <a:buFont typeface="Trebuchet MS"/>
              <a:buChar char="●"/>
            </a:pPr>
            <a:r>
              <a:rPr lang="en" sz="2400" dirty="0">
                <a:solidFill>
                  <a:srgbClr val="191919"/>
                </a:solidFill>
                <a:latin typeface="Trebuchet MS"/>
                <a:ea typeface="Trebuchet MS"/>
                <a:cs typeface="Trebuchet MS"/>
                <a:sym typeface="Trebuchet MS"/>
              </a:rPr>
              <a:t>HOA’s have a responsibility to protect the unit owners’ ability to enjoy the common elements</a:t>
            </a:r>
            <a:endParaRPr sz="2400" dirty="0">
              <a:solidFill>
                <a:srgbClr val="191919"/>
              </a:solidFill>
              <a:latin typeface="Trebuchet MS"/>
              <a:ea typeface="Trebuchet MS"/>
              <a:cs typeface="Trebuchet MS"/>
              <a:sym typeface="Trebuchet MS"/>
            </a:endParaRPr>
          </a:p>
          <a:p>
            <a:pPr marL="457200" lvl="0" indent="-368300" algn="l" rtl="0">
              <a:lnSpc>
                <a:spcPct val="100000"/>
              </a:lnSpc>
              <a:spcBef>
                <a:spcPts val="0"/>
              </a:spcBef>
              <a:spcAft>
                <a:spcPts val="0"/>
              </a:spcAft>
              <a:buClr>
                <a:srgbClr val="191919"/>
              </a:buClr>
              <a:buSzPts val="2200"/>
              <a:buFont typeface="Trebuchet MS"/>
              <a:buChar char="●"/>
            </a:pPr>
            <a:r>
              <a:rPr lang="en" sz="2400" dirty="0">
                <a:solidFill>
                  <a:srgbClr val="191919"/>
                </a:solidFill>
                <a:latin typeface="Trebuchet MS"/>
                <a:ea typeface="Trebuchet MS"/>
                <a:cs typeface="Trebuchet MS"/>
                <a:sym typeface="Trebuchet MS"/>
              </a:rPr>
              <a:t>During maintenance or repair of a common element, HOA may only restrict unit owners’ access to the common elements IF:</a:t>
            </a:r>
            <a:endParaRPr sz="2400" dirty="0">
              <a:solidFill>
                <a:srgbClr val="191919"/>
              </a:solidFill>
              <a:latin typeface="Trebuchet MS"/>
              <a:ea typeface="Trebuchet MS"/>
              <a:cs typeface="Trebuchet MS"/>
              <a:sym typeface="Trebuchet MS"/>
            </a:endParaRPr>
          </a:p>
          <a:p>
            <a:pPr marL="914400" lvl="1" indent="-368300" algn="l" rtl="0">
              <a:lnSpc>
                <a:spcPct val="100000"/>
              </a:lnSpc>
              <a:spcBef>
                <a:spcPts val="0"/>
              </a:spcBef>
              <a:spcAft>
                <a:spcPts val="0"/>
              </a:spcAft>
              <a:buClr>
                <a:srgbClr val="191919"/>
              </a:buClr>
              <a:buSzPts val="2200"/>
              <a:buFont typeface="Trebuchet MS"/>
              <a:buChar char="○"/>
            </a:pPr>
            <a:r>
              <a:rPr lang="en" sz="2400" dirty="0">
                <a:solidFill>
                  <a:srgbClr val="191919"/>
                </a:solidFill>
                <a:latin typeface="Trebuchet MS"/>
                <a:ea typeface="Trebuchet MS"/>
                <a:cs typeface="Trebuchet MS"/>
                <a:sym typeface="Trebuchet MS"/>
              </a:rPr>
              <a:t>The restriction is needed to protect the safety of any individual; or</a:t>
            </a:r>
            <a:endParaRPr sz="2400" dirty="0">
              <a:solidFill>
                <a:srgbClr val="191919"/>
              </a:solidFill>
              <a:latin typeface="Trebuchet MS"/>
              <a:ea typeface="Trebuchet MS"/>
              <a:cs typeface="Trebuchet MS"/>
              <a:sym typeface="Trebuchet MS"/>
            </a:endParaRPr>
          </a:p>
          <a:p>
            <a:pPr marL="914400" lvl="1" indent="-368300" algn="l" rtl="0">
              <a:lnSpc>
                <a:spcPct val="100000"/>
              </a:lnSpc>
              <a:spcBef>
                <a:spcPts val="0"/>
              </a:spcBef>
              <a:spcAft>
                <a:spcPts val="0"/>
              </a:spcAft>
              <a:buClr>
                <a:srgbClr val="191919"/>
              </a:buClr>
              <a:buSzPts val="2200"/>
              <a:buFont typeface="Trebuchet MS"/>
              <a:buChar char="○"/>
            </a:pPr>
            <a:r>
              <a:rPr lang="en" sz="2400" dirty="0">
                <a:solidFill>
                  <a:srgbClr val="191919"/>
                </a:solidFill>
                <a:latin typeface="Trebuchet MS"/>
                <a:ea typeface="Trebuchet MS"/>
                <a:cs typeface="Trebuchet MS"/>
                <a:sym typeface="Trebuchet MS"/>
              </a:rPr>
              <a:t>The restriction is needed to preserve the structural integrity or condition of a repair/modification.</a:t>
            </a:r>
            <a:endParaRPr sz="2400" dirty="0">
              <a:solidFill>
                <a:srgbClr val="191919"/>
              </a:solidFill>
              <a:latin typeface="Trebuchet MS"/>
              <a:ea typeface="Trebuchet MS"/>
              <a:cs typeface="Trebuchet MS"/>
              <a:sym typeface="Trebuchet MS"/>
            </a:endParaRPr>
          </a:p>
          <a:p>
            <a:pPr marL="12700" lvl="0" indent="0" algn="l" rtl="0">
              <a:lnSpc>
                <a:spcPct val="90000"/>
              </a:lnSpc>
              <a:spcBef>
                <a:spcPts val="500"/>
              </a:spcBef>
              <a:spcAft>
                <a:spcPts val="0"/>
              </a:spcAft>
              <a:buNone/>
            </a:pPr>
            <a:endParaRPr sz="2400" dirty="0">
              <a:solidFill>
                <a:schemeClr val="dk1"/>
              </a:solidFill>
            </a:endParaRPr>
          </a:p>
          <a:p>
            <a:pPr marL="0" lvl="0" indent="0" algn="l" rtl="0">
              <a:spcBef>
                <a:spcPts val="0"/>
              </a:spcBef>
              <a:spcAft>
                <a:spcPts val="1200"/>
              </a:spcAft>
              <a:buNone/>
            </a:pPr>
            <a:endParaRPr dirty="0"/>
          </a:p>
        </p:txBody>
      </p:sp>
      <p:pic>
        <p:nvPicPr>
          <p:cNvPr id="100" name="Google Shape;100;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75449"/>
            <a:ext cx="2834001" cy="714025"/>
          </a:xfrm>
          <a:prstGeom prst="rect">
            <a:avLst/>
          </a:prstGeom>
          <a:noFill/>
          <a:ln>
            <a:noFill/>
          </a:ln>
        </p:spPr>
      </p:pic>
      <p:pic>
        <p:nvPicPr>
          <p:cNvPr id="101" name="Google Shape;101;p1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080568" y="4427392"/>
            <a:ext cx="714025" cy="714025"/>
          </a:xfrm>
          <a:prstGeom prst="rect">
            <a:avLst/>
          </a:prstGeom>
          <a:noFill/>
          <a:ln>
            <a:noFill/>
          </a:ln>
        </p:spPr>
      </p:pic>
      <p:sp>
        <p:nvSpPr>
          <p:cNvPr id="2" name="Slide Number Placeholder 1">
            <a:extLst>
              <a:ext uri="{FF2B5EF4-FFF2-40B4-BE49-F238E27FC236}">
                <a16:creationId xmlns:a16="http://schemas.microsoft.com/office/drawing/2014/main" id="{2E82DA72-81B7-1C26-3091-43D2B25F3D88}"/>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7</a:t>
            </a:fld>
            <a:endParaRPr lang="e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200" dirty="0">
                <a:latin typeface="Trebuchet MS"/>
                <a:ea typeface="Trebuchet MS"/>
                <a:cs typeface="Trebuchet MS"/>
                <a:sym typeface="Trebuchet MS"/>
              </a:rPr>
              <a:t>CCIOA - Unreasonable Restrictions and Prohibitions Prohibited (con’t)</a:t>
            </a:r>
            <a:endParaRPr sz="3200" dirty="0">
              <a:latin typeface="Trebuchet MS"/>
              <a:ea typeface="Trebuchet MS"/>
              <a:cs typeface="Trebuchet MS"/>
              <a:sym typeface="Trebuchet MS"/>
            </a:endParaRPr>
          </a:p>
          <a:p>
            <a:pPr marL="0" lvl="0" indent="0" algn="ctr" rtl="0">
              <a:spcBef>
                <a:spcPts val="0"/>
              </a:spcBef>
              <a:spcAft>
                <a:spcPts val="0"/>
              </a:spcAft>
              <a:buSzPts val="990"/>
              <a:buNone/>
            </a:pPr>
            <a:endParaRPr sz="4020" dirty="0"/>
          </a:p>
        </p:txBody>
      </p:sp>
      <p:sp>
        <p:nvSpPr>
          <p:cNvPr id="107" name="Google Shape;107;p20"/>
          <p:cNvSpPr txBox="1">
            <a:spLocks noGrp="1"/>
          </p:cNvSpPr>
          <p:nvPr>
            <p:ph type="body" idx="1"/>
          </p:nvPr>
        </p:nvSpPr>
        <p:spPr>
          <a:xfrm>
            <a:off x="311700" y="1316625"/>
            <a:ext cx="8520600" cy="3416400"/>
          </a:xfrm>
          <a:prstGeom prst="rect">
            <a:avLst/>
          </a:prstGeom>
        </p:spPr>
        <p:txBody>
          <a:bodyPr spcFirstLastPara="1" wrap="square" lIns="91425" tIns="91425" rIns="91425" bIns="91425" numCol="1" anchor="t" anchorCtr="0">
            <a:noAutofit/>
          </a:bodyPr>
          <a:lstStyle/>
          <a:p>
            <a:pPr marL="457200" lvl="0" indent="-342900" algn="l" rtl="0">
              <a:lnSpc>
                <a:spcPct val="100000"/>
              </a:lnSpc>
              <a:spcBef>
                <a:spcPts val="0"/>
              </a:spcBef>
              <a:spcAft>
                <a:spcPts val="0"/>
              </a:spcAft>
              <a:buSzPts val="1800"/>
              <a:buChar char="●"/>
            </a:pPr>
            <a:r>
              <a:rPr lang="en" dirty="0">
                <a:solidFill>
                  <a:schemeClr val="tx1"/>
                </a:solidFill>
                <a:latin typeface="Trebuchet MS"/>
                <a:ea typeface="Trebuchet MS"/>
                <a:cs typeface="Trebuchet MS"/>
                <a:sym typeface="Trebuchet MS"/>
              </a:rPr>
              <a:t>If the restriction or modification of the common element must last for longer than seventy-two (72) hours, the HOA MUST provide an electronic or written notice </a:t>
            </a:r>
            <a:r>
              <a:rPr lang="en" i="1" dirty="0">
                <a:solidFill>
                  <a:schemeClr val="tx1"/>
                </a:solidFill>
                <a:latin typeface="Trebuchet MS"/>
                <a:ea typeface="Trebuchet MS"/>
                <a:cs typeface="Trebuchet MS"/>
                <a:sym typeface="Trebuchet MS"/>
              </a:rPr>
              <a:t>as soon as reasonably possible</a:t>
            </a:r>
            <a:r>
              <a:rPr lang="en" dirty="0">
                <a:solidFill>
                  <a:schemeClr val="tx1"/>
                </a:solidFill>
                <a:latin typeface="Trebuchet MS"/>
                <a:ea typeface="Trebuchet MS"/>
                <a:cs typeface="Trebuchet MS"/>
                <a:sym typeface="Trebuchet MS"/>
              </a:rPr>
              <a:t> and includes:</a:t>
            </a:r>
            <a:endParaRPr dirty="0">
              <a:solidFill>
                <a:schemeClr val="tx1"/>
              </a:solidFill>
              <a:latin typeface="Trebuchet MS"/>
              <a:ea typeface="Trebuchet MS"/>
              <a:cs typeface="Trebuchet MS"/>
              <a:sym typeface="Trebuchet MS"/>
            </a:endParaRPr>
          </a:p>
          <a:p>
            <a:pPr marL="914400" lvl="1" indent="-368300" algn="l" rtl="0">
              <a:lnSpc>
                <a:spcPct val="100000"/>
              </a:lnSpc>
              <a:spcBef>
                <a:spcPts val="0"/>
              </a:spcBef>
              <a:spcAft>
                <a:spcPts val="0"/>
              </a:spcAft>
              <a:buClr>
                <a:srgbClr val="191919"/>
              </a:buClr>
              <a:buSzPts val="2200"/>
              <a:buFont typeface="Trebuchet MS"/>
              <a:buChar char="○"/>
            </a:pPr>
            <a:r>
              <a:rPr lang="en" sz="1800" dirty="0">
                <a:solidFill>
                  <a:schemeClr val="tx1"/>
                </a:solidFill>
                <a:latin typeface="Trebuchet MS"/>
                <a:ea typeface="Trebuchet MS"/>
                <a:cs typeface="Trebuchet MS"/>
                <a:sym typeface="Trebuchet MS"/>
              </a:rPr>
              <a:t>A simple explanation or reason for the repair or modification; and,</a:t>
            </a:r>
            <a:endParaRPr sz="1800" dirty="0">
              <a:solidFill>
                <a:schemeClr val="tx1"/>
              </a:solidFill>
              <a:latin typeface="Trebuchet MS"/>
              <a:ea typeface="Trebuchet MS"/>
              <a:cs typeface="Trebuchet MS"/>
              <a:sym typeface="Trebuchet MS"/>
            </a:endParaRPr>
          </a:p>
          <a:p>
            <a:pPr marL="914400" lvl="1" indent="-368300" algn="l" rtl="0">
              <a:lnSpc>
                <a:spcPct val="100000"/>
              </a:lnSpc>
              <a:spcBef>
                <a:spcPts val="0"/>
              </a:spcBef>
              <a:spcAft>
                <a:spcPts val="0"/>
              </a:spcAft>
              <a:buClr>
                <a:srgbClr val="191919"/>
              </a:buClr>
              <a:buSzPts val="2200"/>
              <a:buFont typeface="Trebuchet MS"/>
              <a:buChar char="○"/>
            </a:pPr>
            <a:r>
              <a:rPr lang="en" sz="1800" dirty="0">
                <a:solidFill>
                  <a:schemeClr val="tx1"/>
                </a:solidFill>
                <a:latin typeface="Trebuchet MS"/>
                <a:ea typeface="Trebuchet MS"/>
                <a:cs typeface="Trebuchet MS"/>
                <a:sym typeface="Trebuchet MS"/>
              </a:rPr>
              <a:t>An estimated duration of when the owners’ access to the common element will no longer be restricted; and,</a:t>
            </a:r>
            <a:endParaRPr sz="1800" dirty="0">
              <a:solidFill>
                <a:schemeClr val="tx1"/>
              </a:solidFill>
              <a:latin typeface="Trebuchet MS"/>
              <a:ea typeface="Trebuchet MS"/>
              <a:cs typeface="Trebuchet MS"/>
              <a:sym typeface="Trebuchet MS"/>
            </a:endParaRPr>
          </a:p>
          <a:p>
            <a:pPr marL="914400" lvl="1" indent="-368300" algn="l" rtl="0">
              <a:lnSpc>
                <a:spcPct val="100000"/>
              </a:lnSpc>
              <a:spcBef>
                <a:spcPts val="0"/>
              </a:spcBef>
              <a:spcAft>
                <a:spcPts val="0"/>
              </a:spcAft>
              <a:buClr>
                <a:srgbClr val="191919"/>
              </a:buClr>
              <a:buSzPts val="2200"/>
              <a:buFont typeface="Trebuchet MS"/>
              <a:buChar char="○"/>
            </a:pPr>
            <a:r>
              <a:rPr lang="en" sz="1800" dirty="0">
                <a:solidFill>
                  <a:schemeClr val="tx1"/>
                </a:solidFill>
                <a:latin typeface="Trebuchet MS"/>
                <a:ea typeface="Trebuchet MS"/>
                <a:cs typeface="Trebuchet MS"/>
                <a:sym typeface="Trebuchet MS"/>
              </a:rPr>
              <a:t>A telephone number or email address where an owner may pose questions or concerns about the restriction for consideration by the HOA.</a:t>
            </a:r>
            <a:endParaRPr sz="1800" dirty="0">
              <a:solidFill>
                <a:schemeClr val="tx1"/>
              </a:solidFill>
              <a:latin typeface="Trebuchet MS"/>
              <a:ea typeface="Trebuchet MS"/>
              <a:cs typeface="Trebuchet MS"/>
              <a:sym typeface="Trebuchet MS"/>
            </a:endParaRPr>
          </a:p>
          <a:p>
            <a:pPr marL="457200" lvl="0" indent="-368300" algn="l" rtl="0">
              <a:lnSpc>
                <a:spcPct val="100000"/>
              </a:lnSpc>
              <a:spcBef>
                <a:spcPts val="0"/>
              </a:spcBef>
              <a:spcAft>
                <a:spcPts val="0"/>
              </a:spcAft>
              <a:buClr>
                <a:srgbClr val="191919"/>
              </a:buClr>
              <a:buSzPts val="2200"/>
              <a:buFont typeface="Trebuchet MS"/>
              <a:buChar char="●"/>
            </a:pPr>
            <a:r>
              <a:rPr lang="en" dirty="0">
                <a:solidFill>
                  <a:schemeClr val="tx1"/>
                </a:solidFill>
                <a:latin typeface="Trebuchet MS"/>
                <a:ea typeface="Trebuchet MS"/>
                <a:cs typeface="Trebuchet MS"/>
                <a:sym typeface="Trebuchet MS"/>
              </a:rPr>
              <a:t>38-33.3-302.5, C.R.S.</a:t>
            </a:r>
            <a:endParaRPr dirty="0">
              <a:solidFill>
                <a:schemeClr val="tx1"/>
              </a:solidFill>
              <a:latin typeface="Trebuchet MS"/>
              <a:ea typeface="Trebuchet MS"/>
              <a:cs typeface="Trebuchet MS"/>
              <a:sym typeface="Trebuchet MS"/>
            </a:endParaRPr>
          </a:p>
        </p:txBody>
      </p:sp>
      <p:pic>
        <p:nvPicPr>
          <p:cNvPr id="108" name="Google Shape;108;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09999" y="4276736"/>
            <a:ext cx="2834001" cy="714025"/>
          </a:xfrm>
          <a:prstGeom prst="rect">
            <a:avLst/>
          </a:prstGeom>
          <a:noFill/>
          <a:ln>
            <a:noFill/>
          </a:ln>
        </p:spPr>
      </p:pic>
      <p:pic>
        <p:nvPicPr>
          <p:cNvPr id="109" name="Google Shape;109;p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471824" y="4347400"/>
            <a:ext cx="572698" cy="572698"/>
          </a:xfrm>
          <a:prstGeom prst="rect">
            <a:avLst/>
          </a:prstGeom>
          <a:noFill/>
          <a:ln>
            <a:noFill/>
          </a:ln>
        </p:spPr>
      </p:pic>
      <p:sp>
        <p:nvSpPr>
          <p:cNvPr id="2" name="Slide Number Placeholder 1">
            <a:extLst>
              <a:ext uri="{FF2B5EF4-FFF2-40B4-BE49-F238E27FC236}">
                <a16:creationId xmlns:a16="http://schemas.microsoft.com/office/drawing/2014/main" id="{D158BE74-7C41-4E4C-D7BF-F3EF6B0F2CBA}"/>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8</a:t>
            </a:fld>
            <a:endParaRPr lang="e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200" dirty="0">
                <a:latin typeface="Trebuchet MS"/>
                <a:ea typeface="Trebuchet MS"/>
                <a:cs typeface="Trebuchet MS"/>
                <a:sym typeface="Trebuchet MS"/>
              </a:rPr>
              <a:t>Pre-approved Waterwise Garden Designs</a:t>
            </a:r>
            <a:endParaRPr sz="3200" dirty="0">
              <a:latin typeface="Trebuchet MS"/>
              <a:ea typeface="Trebuchet MS"/>
              <a:cs typeface="Trebuchet MS"/>
              <a:sym typeface="Trebuchet MS"/>
            </a:endParaRPr>
          </a:p>
          <a:p>
            <a:pPr marL="0" lvl="0" indent="0" algn="ctr" rtl="0">
              <a:spcBef>
                <a:spcPts val="0"/>
              </a:spcBef>
              <a:spcAft>
                <a:spcPts val="0"/>
              </a:spcAft>
              <a:buSzPts val="990"/>
              <a:buNone/>
            </a:pPr>
            <a:endParaRPr sz="4020" dirty="0"/>
          </a:p>
        </p:txBody>
      </p:sp>
      <p:sp>
        <p:nvSpPr>
          <p:cNvPr id="115" name="Google Shape;115;p21"/>
          <p:cNvSpPr txBox="1">
            <a:spLocks noGrp="1"/>
          </p:cNvSpPr>
          <p:nvPr>
            <p:ph type="body" idx="1"/>
          </p:nvPr>
        </p:nvSpPr>
        <p:spPr>
          <a:xfrm>
            <a:off x="311700" y="1316625"/>
            <a:ext cx="8520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sz="2200" dirty="0">
                <a:solidFill>
                  <a:srgbClr val="191919"/>
                </a:solidFill>
                <a:latin typeface="Trebuchet MS"/>
                <a:ea typeface="Trebuchet MS"/>
                <a:cs typeface="Trebuchet MS"/>
                <a:sym typeface="Trebuchet MS"/>
              </a:rPr>
              <a:t>Water conservation!</a:t>
            </a:r>
            <a:endParaRPr sz="2200" dirty="0">
              <a:solidFill>
                <a:srgbClr val="191919"/>
              </a:solidFill>
              <a:latin typeface="Trebuchet MS"/>
              <a:ea typeface="Trebuchet MS"/>
              <a:cs typeface="Trebuchet MS"/>
              <a:sym typeface="Trebuchet MS"/>
            </a:endParaRPr>
          </a:p>
          <a:p>
            <a:pPr marL="457200" lvl="0" indent="-368300" algn="l" rtl="0">
              <a:lnSpc>
                <a:spcPct val="100000"/>
              </a:lnSpc>
              <a:spcBef>
                <a:spcPts val="0"/>
              </a:spcBef>
              <a:spcAft>
                <a:spcPts val="0"/>
              </a:spcAft>
              <a:buClr>
                <a:srgbClr val="191919"/>
              </a:buClr>
              <a:buSzPts val="2200"/>
              <a:buFont typeface="Trebuchet MS"/>
              <a:buChar char="●"/>
            </a:pPr>
            <a:r>
              <a:rPr lang="en" sz="2200" dirty="0">
                <a:solidFill>
                  <a:srgbClr val="191919"/>
                </a:solidFill>
                <a:latin typeface="Trebuchet MS"/>
                <a:ea typeface="Trebuchet MS"/>
                <a:cs typeface="Trebuchet MS"/>
                <a:sym typeface="Trebuchet MS"/>
              </a:rPr>
              <a:t>HOAs must select three (3) garden designs that emphasize drought-tolerant and native plants for installation by unit owners’ in </a:t>
            </a:r>
            <a:r>
              <a:rPr lang="en" sz="2200" i="1" dirty="0">
                <a:solidFill>
                  <a:srgbClr val="191919"/>
                </a:solidFill>
                <a:latin typeface="Trebuchet MS"/>
                <a:ea typeface="Trebuchet MS"/>
                <a:cs typeface="Trebuchet MS"/>
                <a:sym typeface="Trebuchet MS"/>
              </a:rPr>
              <a:t>front yards</a:t>
            </a:r>
            <a:r>
              <a:rPr lang="en" sz="2200" dirty="0">
                <a:solidFill>
                  <a:srgbClr val="191919"/>
                </a:solidFill>
                <a:latin typeface="Trebuchet MS"/>
                <a:ea typeface="Trebuchet MS"/>
                <a:cs typeface="Trebuchet MS"/>
                <a:sym typeface="Trebuchet MS"/>
              </a:rPr>
              <a:t> from the Colorado State University’s (“CSU”) Plant Select website (or from another entity that makes these types of designs)</a:t>
            </a:r>
            <a:endParaRPr sz="2200" dirty="0">
              <a:solidFill>
                <a:srgbClr val="191919"/>
              </a:solidFill>
              <a:latin typeface="Trebuchet MS"/>
              <a:ea typeface="Trebuchet MS"/>
              <a:cs typeface="Trebuchet MS"/>
              <a:sym typeface="Trebuchet MS"/>
            </a:endParaRPr>
          </a:p>
          <a:p>
            <a:pPr marL="457200" lvl="0" indent="-368300" algn="l" rtl="0">
              <a:lnSpc>
                <a:spcPct val="100000"/>
              </a:lnSpc>
              <a:spcBef>
                <a:spcPts val="0"/>
              </a:spcBef>
              <a:spcAft>
                <a:spcPts val="0"/>
              </a:spcAft>
              <a:buClr>
                <a:srgbClr val="191919"/>
              </a:buClr>
              <a:buSzPts val="2200"/>
              <a:buFont typeface="Trebuchet MS"/>
              <a:buChar char="●"/>
            </a:pPr>
            <a:r>
              <a:rPr lang="en" sz="2200" dirty="0">
                <a:solidFill>
                  <a:srgbClr val="191919"/>
                </a:solidFill>
                <a:latin typeface="Trebuchet MS"/>
                <a:ea typeface="Trebuchet MS"/>
                <a:cs typeface="Trebuchet MS"/>
                <a:sym typeface="Trebuchet MS"/>
              </a:rPr>
              <a:t>Useful website link: </a:t>
            </a:r>
            <a:r>
              <a:rPr lang="en" sz="2200" u="sng" dirty="0">
                <a:solidFill>
                  <a:schemeClr val="hlink"/>
                </a:solidFill>
                <a:latin typeface="Trebuchet MS"/>
                <a:ea typeface="Trebuchet MS"/>
                <a:cs typeface="Trebuchet MS"/>
                <a:sym typeface="Trebuchet MS"/>
                <a:hlinkClick r:id="rId3"/>
              </a:rPr>
              <a:t>https://plantselect.org/</a:t>
            </a:r>
            <a:r>
              <a:rPr lang="en" sz="2200" dirty="0">
                <a:solidFill>
                  <a:srgbClr val="191919"/>
                </a:solidFill>
                <a:latin typeface="Trebuchet MS"/>
                <a:ea typeface="Trebuchet MS"/>
                <a:cs typeface="Trebuchet MS"/>
                <a:sym typeface="Trebuchet MS"/>
              </a:rPr>
              <a:t> (select “HOA” tab)</a:t>
            </a:r>
            <a:endParaRPr sz="2200" dirty="0">
              <a:solidFill>
                <a:srgbClr val="191919"/>
              </a:solidFill>
              <a:latin typeface="Trebuchet MS"/>
              <a:ea typeface="Trebuchet MS"/>
              <a:cs typeface="Trebuchet MS"/>
              <a:sym typeface="Trebuchet MS"/>
            </a:endParaRPr>
          </a:p>
        </p:txBody>
      </p:sp>
      <p:pic>
        <p:nvPicPr>
          <p:cNvPr id="116" name="Google Shape;116;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309999" y="4206075"/>
            <a:ext cx="2834001" cy="714025"/>
          </a:xfrm>
          <a:prstGeom prst="rect">
            <a:avLst/>
          </a:prstGeom>
          <a:noFill/>
          <a:ln>
            <a:noFill/>
          </a:ln>
        </p:spPr>
      </p:pic>
      <p:pic>
        <p:nvPicPr>
          <p:cNvPr id="117" name="Google Shape;117;p2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678251" y="3966501"/>
            <a:ext cx="1277302" cy="953599"/>
          </a:xfrm>
          <a:prstGeom prst="rect">
            <a:avLst/>
          </a:prstGeom>
          <a:noFill/>
          <a:ln>
            <a:noFill/>
          </a:ln>
        </p:spPr>
      </p:pic>
      <p:sp>
        <p:nvSpPr>
          <p:cNvPr id="2" name="Slide Number Placeholder 1">
            <a:extLst>
              <a:ext uri="{FF2B5EF4-FFF2-40B4-BE49-F238E27FC236}">
                <a16:creationId xmlns:a16="http://schemas.microsoft.com/office/drawing/2014/main" id="{E484144C-E211-2345-01C5-DF1D955252F9}"/>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9</a:t>
            </a:fld>
            <a:endParaRPr lang="en"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2003</Words>
  <Application>Microsoft Office PowerPoint</Application>
  <PresentationFormat>On-screen Show (16:9)</PresentationFormat>
  <Paragraphs>191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Trebuchet MS</vt:lpstr>
      <vt:lpstr>Simple Light</vt:lpstr>
      <vt:lpstr>The Colorado HOA Information &amp; Resource Center</vt:lpstr>
      <vt:lpstr>Legal Disclaimer </vt:lpstr>
      <vt:lpstr>What the HOA Center does do: </vt:lpstr>
      <vt:lpstr>What the HOA Center does not do:  </vt:lpstr>
      <vt:lpstr>Talking Points</vt:lpstr>
      <vt:lpstr>CCIOA - Maintenance Provision </vt:lpstr>
      <vt:lpstr>CCIOA - Unreasonable Restrictions and Prohibitions Prohibited </vt:lpstr>
      <vt:lpstr>CCIOA - Unreasonable Restrictions and Prohibitions Prohibited (con’t) </vt:lpstr>
      <vt:lpstr>Pre-approved Waterwise Garden Designs </vt:lpstr>
      <vt:lpstr>Pre-approved Waterwise Garden Designs (con’t) </vt:lpstr>
      <vt:lpstr>Summer Maintenance Checklist </vt:lpstr>
      <vt:lpstr>Summer Maintenance Checklist (con’t)</vt:lpstr>
      <vt:lpstr>Landscaping </vt:lpstr>
      <vt:lpstr>Tips for Dealing with Nuisances</vt:lpstr>
      <vt:lpstr>Nuisances – topics to consider</vt:lpstr>
      <vt:lpstr>Additional Tips</vt:lpstr>
      <vt:lpstr>Flag Guidelines </vt:lpstr>
      <vt:lpstr>Prepare Summer Amenities </vt:lpstr>
      <vt:lpstr>Pool Maintenance   </vt:lpstr>
      <vt:lpstr>Pool Maintenance (con’t)   </vt:lpstr>
      <vt:lpstr>BBQ Grill Safety</vt:lpstr>
      <vt:lpstr>BBQ Grill Safety (con’t)</vt:lpstr>
      <vt:lpstr>AC/HVAC Maintenance</vt:lpstr>
      <vt:lpstr>Pests/Wildlife</vt:lpstr>
      <vt:lpstr>Pests/Wildlife (con’t)</vt:lpstr>
      <vt:lpstr>Fireworks </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Altmann, Nick</dc:creator>
  <cp:lastModifiedBy>Donnelly, David</cp:lastModifiedBy>
  <cp:revision>17</cp:revision>
  <dcterms:modified xsi:type="dcterms:W3CDTF">2025-05-30T18:26:01Z</dcterms:modified>
</cp:coreProperties>
</file>